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Default Extension="emf" ContentType="image/x-emf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68.xml" ContentType="application/vnd.openxmlformats-officedocument.presentationml.tags+xml"/>
  <Override PartName="/ppt/tags/tag18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57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64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194.xml" ContentType="application/vnd.openxmlformats-officedocument.presentationml.tags+xml"/>
  <Default Extension="avi" ContentType="video/avi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190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9"/>
  </p:notesMasterIdLst>
  <p:handoutMasterIdLst>
    <p:handoutMasterId r:id="rId30"/>
  </p:handoutMasterIdLst>
  <p:sldIdLst>
    <p:sldId id="256" r:id="rId2"/>
    <p:sldId id="663" r:id="rId3"/>
    <p:sldId id="600" r:id="rId4"/>
    <p:sldId id="576" r:id="rId5"/>
    <p:sldId id="693" r:id="rId6"/>
    <p:sldId id="606" r:id="rId7"/>
    <p:sldId id="671" r:id="rId8"/>
    <p:sldId id="659" r:id="rId9"/>
    <p:sldId id="685" r:id="rId10"/>
    <p:sldId id="677" r:id="rId11"/>
    <p:sldId id="609" r:id="rId12"/>
    <p:sldId id="679" r:id="rId13"/>
    <p:sldId id="686" r:id="rId14"/>
    <p:sldId id="660" r:id="rId15"/>
    <p:sldId id="645" r:id="rId16"/>
    <p:sldId id="644" r:id="rId17"/>
    <p:sldId id="682" r:id="rId18"/>
    <p:sldId id="684" r:id="rId19"/>
    <p:sldId id="634" r:id="rId20"/>
    <p:sldId id="681" r:id="rId21"/>
    <p:sldId id="688" r:id="rId22"/>
    <p:sldId id="678" r:id="rId23"/>
    <p:sldId id="689" r:id="rId24"/>
    <p:sldId id="690" r:id="rId25"/>
    <p:sldId id="691" r:id="rId26"/>
    <p:sldId id="664" r:id="rId27"/>
    <p:sldId id="649" r:id="rId28"/>
  </p:sldIdLst>
  <p:sldSz cx="9906000" cy="6858000" type="A4"/>
  <p:notesSz cx="7099300" cy="10234613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034"/>
    <a:srgbClr val="8E0000"/>
    <a:srgbClr val="FFE1E1"/>
    <a:srgbClr val="81922A"/>
    <a:srgbClr val="C80000"/>
    <a:srgbClr val="E0DC3C"/>
    <a:srgbClr val="EAEAEA"/>
    <a:srgbClr val="D7D7D7"/>
    <a:srgbClr val="BEBEBE"/>
    <a:srgbClr val="B4B4B4"/>
  </p:clrMru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75921" autoAdjust="0"/>
  </p:normalViewPr>
  <p:slideViewPr>
    <p:cSldViewPr snapToObjects="1">
      <p:cViewPr varScale="1">
        <p:scale>
          <a:sx n="90" d="100"/>
          <a:sy n="90" d="100"/>
        </p:scale>
        <p:origin x="-492" y="-102"/>
      </p:cViewPr>
      <p:guideLst>
        <p:guide orient="horz" pos="3475"/>
        <p:guide pos="172"/>
        <p:guide pos="6068"/>
      </p:guideLst>
    </p:cSldViewPr>
  </p:slideViewPr>
  <p:outlineViewPr>
    <p:cViewPr>
      <p:scale>
        <a:sx n="33" d="100"/>
        <a:sy n="33" d="100"/>
      </p:scale>
      <p:origin x="0" y="203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22"/>
    </p:cViewPr>
  </p:sorterViewPr>
  <p:notesViewPr>
    <p:cSldViewPr snapToGrid="0" snapToObjects="1">
      <p:cViewPr varScale="1">
        <p:scale>
          <a:sx n="72" d="100"/>
          <a:sy n="72" d="100"/>
        </p:scale>
        <p:origin x="-1548" y="-102"/>
      </p:cViewPr>
      <p:guideLst>
        <p:guide orient="horz" pos="3224"/>
        <p:guide pos="2237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137" cy="51181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506" y="2"/>
            <a:ext cx="3077137" cy="51181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AF458E-338F-4C79-8E1F-624020FCE313}" type="datetimeFigureOut">
              <a:rPr lang="en-US"/>
              <a:pPr>
                <a:defRPr/>
              </a:pPr>
              <a:t>1/15/2013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54"/>
            <a:ext cx="3077137" cy="51181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Blank.potx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506" y="9721154"/>
            <a:ext cx="3077137" cy="51181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DED720-39B0-4DAF-9C53-E753DAD284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137" cy="51181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506" y="2"/>
            <a:ext cx="3077137" cy="51181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54B1F5-60EA-4F7B-BCF7-6B2316863496}" type="datetimeFigureOut">
              <a:rPr lang="en-GB"/>
              <a:pPr>
                <a:defRPr/>
              </a:pPr>
              <a:t>15/01/2013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01" y="4861401"/>
            <a:ext cx="5680103" cy="4606317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54"/>
            <a:ext cx="3077137" cy="51181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506" y="9721154"/>
            <a:ext cx="3077137" cy="51181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E3971F-5A65-4713-8934-77774D1688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7684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Mettre le logo de MAP + Média brands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Sources :</a:t>
            </a:r>
          </a:p>
          <a:p>
            <a:r>
              <a:rPr lang="fr-FR" dirty="0" smtClean="0"/>
              <a:t>(1) http://www.uda.fr/chiffres-et-documents/chiffres-cles/chiffres-cles-france-pub-irep/</a:t>
            </a:r>
          </a:p>
          <a:p>
            <a:r>
              <a:rPr lang="fr-FR" dirty="0" smtClean="0"/>
              <a:t>(2) http://www.google.fr/imgres?hl=en&amp;safe=off&amp;tbo=d&amp;biw=1366&amp;bih=815&amp;tbm=isch&amp;tbnid=iTX6lMwzCZG3AM:&amp;imgrefurl=http://bloggers.com/post/mobile-ad-spending-in-the-uk-will-reach-3-5b-9944592&amp;docid=pw6J_JBVNAiLrM&amp;imgurl=http://1.bp.blogspot.com/-QdhW1TFc_L4/ULoI7lqSBpI/AAAAAAAAD3U/oXKrolGhleI/s1600/UK-online-digital-advertising-spend.gif&amp;w=325&amp;h=345&amp;ei=CHfkUJCsBIu00QXMzIDIAw&amp;zoom=1&amp;iact=hc&amp;vpx=362&amp;vpy=405&amp;dur=3747&amp;hovh=231&amp;hovw=218&amp;tx=139&amp;ty=142&amp;sig=102913885144969871019&amp;page=1&amp;tbnh=156&amp;tbnw=147&amp;start=0&amp;ndsp=32&amp;ved=1t:429,r:15,s:0,i:130</a:t>
            </a:r>
          </a:p>
          <a:p>
            <a:r>
              <a:rPr lang="fr-FR" dirty="0" smtClean="0"/>
              <a:t>(3) http://china-screen-news.com/2012/08/china-to-become-2nd-ad-market-in-2013-and-2nd-online-ad-market-in-2014-emarketer/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311"/>
              </a:spcAft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tendances de plus à creuser :</a:t>
            </a:r>
          </a:p>
          <a:p>
            <a:pPr marL="187562" indent="-187562" fontAlgn="auto">
              <a:spcAft>
                <a:spcPts val="311"/>
              </a:spcAft>
              <a:buFontTx/>
              <a:buChar char="-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Plus de concurrence sur la long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tail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?</a:t>
            </a:r>
          </a:p>
          <a:p>
            <a:pPr marL="187562" indent="-187562" fontAlgn="auto">
              <a:spcAft>
                <a:spcPts val="311"/>
              </a:spcAft>
              <a:buFontTx/>
              <a:buChar char="-"/>
            </a:pPr>
            <a:r>
              <a:rPr lang="fr-FR" dirty="0" smtClean="0">
                <a:solidFill>
                  <a:srgbClr val="00B050"/>
                </a:solidFill>
              </a:rPr>
              <a:t>Référencement naturel de plus en plus complexe, ce qui pousse à l’achat de mot clé</a:t>
            </a:r>
          </a:p>
          <a:p>
            <a:pPr marL="187562" indent="-187562" fontAlgn="auto">
              <a:spcAft>
                <a:spcPts val="311"/>
              </a:spcAft>
              <a:buFontTx/>
              <a:buChar char="-"/>
            </a:pPr>
            <a:endParaRPr lang="fr-FR" dirty="0" smtClean="0">
              <a:solidFill>
                <a:srgbClr val="00B050"/>
              </a:solidFill>
            </a:endParaRPr>
          </a:p>
          <a:p>
            <a:pPr marL="187562" indent="-187562" fontAlgn="auto">
              <a:spcAft>
                <a:spcPts val="311"/>
              </a:spcAft>
            </a:pPr>
            <a:r>
              <a:rPr lang="fr-FR" dirty="0" smtClean="0">
                <a:solidFill>
                  <a:srgbClr val="00B050"/>
                </a:solidFill>
              </a:rPr>
              <a:t>Source : </a:t>
            </a:r>
          </a:p>
          <a:p>
            <a:pPr marL="187562" indent="-187562" fontAlgn="auto">
              <a:spcAft>
                <a:spcPts val="311"/>
              </a:spcAft>
            </a:pPr>
            <a:r>
              <a:rPr lang="fr-FR" dirty="0" smtClean="0">
                <a:solidFill>
                  <a:srgbClr val="00B050"/>
                </a:solidFill>
              </a:rPr>
              <a:t>http://www.journaldunet.com/ebusiness/commerce/tendances-e-commerce-2012/secteurs-e-commerce-jeunes.shtml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311"/>
              </a:spcAft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tendances de plus à creuser :</a:t>
            </a:r>
          </a:p>
          <a:p>
            <a:pPr marL="187562" indent="-187562" fontAlgn="auto">
              <a:spcAft>
                <a:spcPts val="311"/>
              </a:spcAft>
              <a:buFontTx/>
              <a:buChar char="-"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Plus de concurrence sur la long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tail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?</a:t>
            </a:r>
          </a:p>
          <a:p>
            <a:pPr marL="187562" indent="-187562" fontAlgn="auto">
              <a:spcAft>
                <a:spcPts val="311"/>
              </a:spcAft>
              <a:buFontTx/>
              <a:buChar char="-"/>
            </a:pPr>
            <a:r>
              <a:rPr lang="fr-FR" dirty="0" smtClean="0">
                <a:solidFill>
                  <a:srgbClr val="00B050"/>
                </a:solidFill>
              </a:rPr>
              <a:t>Référencement naturel de plus en plus complexe, ce qui pousse à l’achat de mot clé</a:t>
            </a:r>
          </a:p>
          <a:p>
            <a:pPr marL="187562" indent="-187562" fontAlgn="auto">
              <a:spcAft>
                <a:spcPts val="311"/>
              </a:spcAft>
              <a:buFontTx/>
              <a:buChar char="-"/>
            </a:pPr>
            <a:endParaRPr lang="fr-FR" dirty="0" smtClean="0">
              <a:solidFill>
                <a:srgbClr val="00B050"/>
              </a:solidFill>
            </a:endParaRPr>
          </a:p>
          <a:p>
            <a:pPr marL="187562" indent="-187562" fontAlgn="auto">
              <a:spcAft>
                <a:spcPts val="311"/>
              </a:spcAft>
            </a:pPr>
            <a:r>
              <a:rPr lang="fr-FR" dirty="0" smtClean="0">
                <a:solidFill>
                  <a:srgbClr val="00B050"/>
                </a:solidFill>
              </a:rPr>
              <a:t>Source : </a:t>
            </a:r>
          </a:p>
          <a:p>
            <a:pPr marL="187562" indent="-187562" fontAlgn="auto">
              <a:spcAft>
                <a:spcPts val="311"/>
              </a:spcAft>
            </a:pPr>
            <a:r>
              <a:rPr lang="fr-FR" dirty="0" smtClean="0">
                <a:solidFill>
                  <a:srgbClr val="00B050"/>
                </a:solidFill>
              </a:rPr>
              <a:t>http://www.journaldunet.com/ebusiness/commerce/tendances-e-commerce-2012/secteurs-e-commerce-jeunes.shtml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7684">
              <a:defRPr/>
            </a:pP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Bannière classique hors OPS et vidéo et hors réseaux sociaux : 41% du display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7607">
              <a:defRPr/>
            </a:pPr>
            <a:r>
              <a:rPr lang="fr-FR" i="1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Les acteurs ont lancé une réflexion sur l’attribution de la valeur et l’évaluation de la contribution de l’ensemble des leviers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7607">
              <a:defRPr/>
            </a:pPr>
            <a:r>
              <a:rPr lang="fr-FR" i="1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Les acteurs ont lancé une réflexion sur l’attribution de la valeur et l’évaluation de la contribution de l’ensemble des leviers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E3971F-5A65-4713-8934-77774D1688B3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13" Type="http://schemas.openxmlformats.org/officeDocument/2006/relationships/image" Target="../media/image7.jpe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tags" Target="../tags/tag8.xml"/><Relationship Id="rId11" Type="http://schemas.openxmlformats.org/officeDocument/2006/relationships/image" Target="../media/image5.png"/><Relationship Id="rId5" Type="http://schemas.openxmlformats.org/officeDocument/2006/relationships/tags" Target="../tags/tag7.xml"/><Relationship Id="rId10" Type="http://schemas.openxmlformats.org/officeDocument/2006/relationships/image" Target="../media/image1.jpeg"/><Relationship Id="rId4" Type="http://schemas.openxmlformats.org/officeDocument/2006/relationships/tags" Target="../tags/tag6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1.xml"/><Relationship Id="rId7" Type="http://schemas.openxmlformats.org/officeDocument/2006/relationships/oleObject" Target="../embeddings/oleObject2.bin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026" name="think-cell Slide" r:id="rId9" imgW="0" imgH="0" progId="TCLayout.ActiveDocument.1">
              <p:embed/>
            </p:oleObj>
          </a:graphicData>
        </a:graphic>
      </p:graphicFrame>
      <p:pic>
        <p:nvPicPr>
          <p:cNvPr id="12" name="Picture 3" descr="D:\Users\shipradh\Desktop\new.jpg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0"/>
            <a:ext cx="9902952" cy="68580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 userDrawn="1"/>
        </p:nvGrpSpPr>
        <p:grpSpPr>
          <a:xfrm>
            <a:off x="0" y="1052670"/>
            <a:ext cx="9906000" cy="4032560"/>
            <a:chOff x="-2031970" y="-33454"/>
            <a:chExt cx="9931665" cy="6902605"/>
          </a:xfrm>
        </p:grpSpPr>
        <p:pic>
          <p:nvPicPr>
            <p:cNvPr id="8" name="Picture 7" descr="cover.png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-2031970" y="0"/>
              <a:ext cx="9902952" cy="685800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-2020819" y="-33454"/>
              <a:ext cx="9920514" cy="6902605"/>
            </a:xfrm>
            <a:custGeom>
              <a:avLst/>
              <a:gdLst>
                <a:gd name="connsiteX0" fmla="*/ 9868829 w 9879981"/>
                <a:gd name="connsiteY0" fmla="*/ 2215375 h 7891346"/>
                <a:gd name="connsiteX1" fmla="*/ 5062654 w 9879981"/>
                <a:gd name="connsiteY1" fmla="*/ 1836233 h 7891346"/>
                <a:gd name="connsiteX2" fmla="*/ 0 w 9879981"/>
                <a:gd name="connsiteY2" fmla="*/ 988741 h 7891346"/>
                <a:gd name="connsiteX3" fmla="*/ 0 w 9879981"/>
                <a:gd name="connsiteY3" fmla="*/ 7891346 h 7891346"/>
                <a:gd name="connsiteX4" fmla="*/ 4750420 w 9879981"/>
                <a:gd name="connsiteY4" fmla="*/ 5393472 h 7891346"/>
                <a:gd name="connsiteX5" fmla="*/ 9879981 w 9879981"/>
                <a:gd name="connsiteY5" fmla="*/ 3665033 h 7891346"/>
                <a:gd name="connsiteX6" fmla="*/ 9868829 w 9879981"/>
                <a:gd name="connsiteY6" fmla="*/ 2215375 h 7891346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4750420 w 9879981"/>
                <a:gd name="connsiteY4" fmla="*/ 4404731 h 6902605"/>
                <a:gd name="connsiteX5" fmla="*/ 9879981 w 9879981"/>
                <a:gd name="connsiteY5" fmla="*/ 2676292 h 6902605"/>
                <a:gd name="connsiteX6" fmla="*/ 9868829 w 9879981"/>
                <a:gd name="connsiteY6" fmla="*/ 1226634 h 6902605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4750420 w 9879981"/>
                <a:gd name="connsiteY4" fmla="*/ 4404731 h 6902605"/>
                <a:gd name="connsiteX5" fmla="*/ 9879981 w 9879981"/>
                <a:gd name="connsiteY5" fmla="*/ 2676292 h 6902605"/>
                <a:gd name="connsiteX6" fmla="*/ 9868829 w 9879981"/>
                <a:gd name="connsiteY6" fmla="*/ 1226634 h 6902605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4750420 w 9879981"/>
                <a:gd name="connsiteY4" fmla="*/ 4404731 h 6902605"/>
                <a:gd name="connsiteX5" fmla="*/ 9879981 w 9879981"/>
                <a:gd name="connsiteY5" fmla="*/ 2676292 h 6902605"/>
                <a:gd name="connsiteX6" fmla="*/ 9868829 w 9879981"/>
                <a:gd name="connsiteY6" fmla="*/ 1226634 h 6902605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4750420 w 9879981"/>
                <a:gd name="connsiteY4" fmla="*/ 4404731 h 6902605"/>
                <a:gd name="connsiteX5" fmla="*/ 9879981 w 9879981"/>
                <a:gd name="connsiteY5" fmla="*/ 2676292 h 6902605"/>
                <a:gd name="connsiteX6" fmla="*/ 9868829 w 9879981"/>
                <a:gd name="connsiteY6" fmla="*/ 1226634 h 6902605"/>
                <a:gd name="connsiteX0" fmla="*/ 9868829 w 9879981"/>
                <a:gd name="connsiteY0" fmla="*/ 1226634 h 7348654"/>
                <a:gd name="connsiteX1" fmla="*/ 5062654 w 9879981"/>
                <a:gd name="connsiteY1" fmla="*/ 847492 h 7348654"/>
                <a:gd name="connsiteX2" fmla="*/ 0 w 9879981"/>
                <a:gd name="connsiteY2" fmla="*/ 0 h 7348654"/>
                <a:gd name="connsiteX3" fmla="*/ 0 w 9879981"/>
                <a:gd name="connsiteY3" fmla="*/ 6902605 h 7348654"/>
                <a:gd name="connsiteX4" fmla="*/ 9879981 w 9879981"/>
                <a:gd name="connsiteY4" fmla="*/ 2676292 h 7348654"/>
                <a:gd name="connsiteX5" fmla="*/ 9868829 w 9879981"/>
                <a:gd name="connsiteY5" fmla="*/ 1226634 h 7348654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9879981 w 9879981"/>
                <a:gd name="connsiteY4" fmla="*/ 2676292 h 6902605"/>
                <a:gd name="connsiteX5" fmla="*/ 9868829 w 9879981"/>
                <a:gd name="connsiteY5" fmla="*/ 1226634 h 6902605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9879981 w 9879981"/>
                <a:gd name="connsiteY4" fmla="*/ 2676292 h 6902605"/>
                <a:gd name="connsiteX5" fmla="*/ 9868829 w 9879981"/>
                <a:gd name="connsiteY5" fmla="*/ 1226634 h 6902605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9879981 w 9879981"/>
                <a:gd name="connsiteY4" fmla="*/ 2676292 h 6902605"/>
                <a:gd name="connsiteX5" fmla="*/ 9868829 w 9879981"/>
                <a:gd name="connsiteY5" fmla="*/ 1226634 h 6902605"/>
                <a:gd name="connsiteX0" fmla="*/ 9868829 w 9879981"/>
                <a:gd name="connsiteY0" fmla="*/ 1226634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9879981 w 9879981"/>
                <a:gd name="connsiteY4" fmla="*/ 2676292 h 6902605"/>
                <a:gd name="connsiteX5" fmla="*/ 9868829 w 9879981"/>
                <a:gd name="connsiteY5" fmla="*/ 1226634 h 6902605"/>
                <a:gd name="connsiteX0" fmla="*/ 9876057 w 9879981"/>
                <a:gd name="connsiteY0" fmla="*/ 1176741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9879981 w 9879981"/>
                <a:gd name="connsiteY4" fmla="*/ 2676292 h 6902605"/>
                <a:gd name="connsiteX5" fmla="*/ 9876057 w 9879981"/>
                <a:gd name="connsiteY5" fmla="*/ 1176741 h 6902605"/>
                <a:gd name="connsiteX0" fmla="*/ 9876057 w 9879981"/>
                <a:gd name="connsiteY0" fmla="*/ 1176741 h 6902605"/>
                <a:gd name="connsiteX1" fmla="*/ 5062654 w 9879981"/>
                <a:gd name="connsiteY1" fmla="*/ 847492 h 6902605"/>
                <a:gd name="connsiteX2" fmla="*/ 0 w 9879981"/>
                <a:gd name="connsiteY2" fmla="*/ 0 h 6902605"/>
                <a:gd name="connsiteX3" fmla="*/ 0 w 9879981"/>
                <a:gd name="connsiteY3" fmla="*/ 6902605 h 6902605"/>
                <a:gd name="connsiteX4" fmla="*/ 9879981 w 9879981"/>
                <a:gd name="connsiteY4" fmla="*/ 2676292 h 6902605"/>
                <a:gd name="connsiteX5" fmla="*/ 9876057 w 9879981"/>
                <a:gd name="connsiteY5" fmla="*/ 1176741 h 6902605"/>
                <a:gd name="connsiteX0" fmla="*/ 9876057 w 9879981"/>
                <a:gd name="connsiteY0" fmla="*/ 2131052 h 7856916"/>
                <a:gd name="connsiteX1" fmla="*/ 0 w 9879981"/>
                <a:gd name="connsiteY1" fmla="*/ 954311 h 7856916"/>
                <a:gd name="connsiteX2" fmla="*/ 0 w 9879981"/>
                <a:gd name="connsiteY2" fmla="*/ 7856916 h 7856916"/>
                <a:gd name="connsiteX3" fmla="*/ 9879981 w 9879981"/>
                <a:gd name="connsiteY3" fmla="*/ 3630603 h 7856916"/>
                <a:gd name="connsiteX4" fmla="*/ 9876057 w 9879981"/>
                <a:gd name="connsiteY4" fmla="*/ 2131052 h 7856916"/>
                <a:gd name="connsiteX0" fmla="*/ 9876057 w 9879981"/>
                <a:gd name="connsiteY0" fmla="*/ 1176741 h 6902605"/>
                <a:gd name="connsiteX1" fmla="*/ 0 w 9879981"/>
                <a:gd name="connsiteY1" fmla="*/ 0 h 6902605"/>
                <a:gd name="connsiteX2" fmla="*/ 0 w 9879981"/>
                <a:gd name="connsiteY2" fmla="*/ 6902605 h 6902605"/>
                <a:gd name="connsiteX3" fmla="*/ 9879981 w 9879981"/>
                <a:gd name="connsiteY3" fmla="*/ 2676292 h 6902605"/>
                <a:gd name="connsiteX4" fmla="*/ 9876057 w 9879981"/>
                <a:gd name="connsiteY4" fmla="*/ 1176741 h 6902605"/>
                <a:gd name="connsiteX0" fmla="*/ 9876057 w 9879981"/>
                <a:gd name="connsiteY0" fmla="*/ 1176741 h 6902605"/>
                <a:gd name="connsiteX1" fmla="*/ 0 w 9879981"/>
                <a:gd name="connsiteY1" fmla="*/ 0 h 6902605"/>
                <a:gd name="connsiteX2" fmla="*/ 0 w 9879981"/>
                <a:gd name="connsiteY2" fmla="*/ 6902605 h 6902605"/>
                <a:gd name="connsiteX3" fmla="*/ 9879981 w 9879981"/>
                <a:gd name="connsiteY3" fmla="*/ 2676292 h 6902605"/>
                <a:gd name="connsiteX4" fmla="*/ 9876057 w 9879981"/>
                <a:gd name="connsiteY4" fmla="*/ 1176741 h 6902605"/>
                <a:gd name="connsiteX0" fmla="*/ 9876057 w 9879981"/>
                <a:gd name="connsiteY0" fmla="*/ 1176741 h 6902605"/>
                <a:gd name="connsiteX1" fmla="*/ 0 w 9879981"/>
                <a:gd name="connsiteY1" fmla="*/ 0 h 6902605"/>
                <a:gd name="connsiteX2" fmla="*/ 0 w 9879981"/>
                <a:gd name="connsiteY2" fmla="*/ 6902605 h 6902605"/>
                <a:gd name="connsiteX3" fmla="*/ 9879981 w 9879981"/>
                <a:gd name="connsiteY3" fmla="*/ 2676292 h 6902605"/>
                <a:gd name="connsiteX4" fmla="*/ 9876057 w 9879981"/>
                <a:gd name="connsiteY4" fmla="*/ 1176741 h 690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9981" h="6902605">
                  <a:moveTo>
                    <a:pt x="9876057" y="1176741"/>
                  </a:moveTo>
                  <a:cubicBezTo>
                    <a:pt x="8112367" y="1163836"/>
                    <a:pt x="3654829" y="740228"/>
                    <a:pt x="0" y="0"/>
                  </a:cubicBezTo>
                  <a:lnTo>
                    <a:pt x="0" y="6902605"/>
                  </a:lnTo>
                  <a:cubicBezTo>
                    <a:pt x="3990472" y="4755460"/>
                    <a:pt x="7021797" y="3266687"/>
                    <a:pt x="9879981" y="2676292"/>
                  </a:cubicBezTo>
                  <a:cubicBezTo>
                    <a:pt x="9876264" y="2193073"/>
                    <a:pt x="9879774" y="1659960"/>
                    <a:pt x="9876057" y="1176741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en-GB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286598" y="1553432"/>
            <a:ext cx="7150789" cy="360040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286598" y="2131443"/>
            <a:ext cx="7150789" cy="28803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981E32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5" name="Picture 4" descr="Z:\Stock Gallery\Capgemini Consulting Logos\CC-Logo_RGB_150dpi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213599" y="6485942"/>
            <a:ext cx="2514363" cy="264940"/>
          </a:xfrm>
          <a:prstGeom prst="rect">
            <a:avLst/>
          </a:prstGeom>
          <a:noFill/>
        </p:spPr>
      </p:pic>
      <p:pic>
        <p:nvPicPr>
          <p:cNvPr id="16" name="Picture 15" descr="SRI logo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>
          <a:xfrm>
            <a:off x="378372" y="6333810"/>
            <a:ext cx="1163266" cy="446217"/>
          </a:xfrm>
          <a:prstGeom prst="rect">
            <a:avLst/>
          </a:prstGeom>
        </p:spPr>
      </p:pic>
      <p:sp>
        <p:nvSpPr>
          <p:cNvPr id="1028" name="AutoShape 4" descr="https://docs.google.com/viewer?attid=0.1&amp;pid=gmail&amp;thid=13c1ee7ef8436925&amp;url=https%3A%2F%2Fmail.google.com%2Fmail%2Fu%2F0%2F%3Fui%3D2%26ik%3D60a31e8aa9%26view%3Datt%26th%3D13c1ee7ef8436925%26attid%3D0.1%26disp%3Dsafe%26zw&amp;docid=9c8012a224824912251fadda5cdb9e0c%7Cceb78c876305dfd72b7408130651c853&amp;a=bi&amp;pagenumber=1&amp;w=800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https://docs.google.com/viewer?attid=0.1&amp;pid=gmail&amp;thid=13c1ee7ef8436925&amp;url=https%3A%2F%2Fmail.google.com%2Fmail%2Fu%2F0%2F%3Fui%3D2%26ik%3D60a31e8aa9%26view%3Datt%26th%3D13c1ee7ef8436925%26attid%3D0.1%26disp%3Dsafe%26zw&amp;docid=9c8012a224824912251fadda5cdb9e0c%7Cceb78c876305dfd72b7408130651c853&amp;a=bi&amp;pagenumber=1&amp;w=800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2" name="AutoShape 8" descr="https://docs.google.com/viewer?attid=0.1&amp;pid=gmail&amp;thid=13c1ee7ef8436925&amp;url=https%3A%2F%2Fmail.google.com%2Fmail%2Fu%2F0%2F%3Fui%3D2%26ik%3D60a31e8aa9%26view%3Datt%26th%3D13c1ee7ef8436925%26attid%3D0.1%26disp%3Dsafe%26zw&amp;docid=9c8012a224824912251fadda5cdb9e0c%7Cceb78c876305dfd72b7408130651c853&amp;a=bi&amp;pagenumber=1&amp;w=800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4864" y="6360057"/>
            <a:ext cx="395726" cy="41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AutoShape 11" descr="https://docs.google.com/viewer?attid=0.1&amp;pid=gmail&amp;thid=13c1ee7ef8436925&amp;url=https%3A%2F%2Fmail.google.com%2Fmail%2Fu%2F0%2F%3Fui%3D2%26ik%3D60a31e8aa9%26view%3Datt%26th%3D13c1ee7ef8436925%26attid%3D0.1%26disp%3Dsafe%26zw&amp;docid=9c8012a224824912251fadda5cdb9e0c%7Cceb78c876305dfd72b7408130651c853&amp;a=bi&amp;pagenumber=1&amp;w=800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9699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4577" name="think-cell Slide" r:id="rId7" imgW="360" imgH="360" progId="TCLayout.ActiveDocument.1">
              <p:embed/>
            </p:oleObj>
          </a:graphicData>
        </a:graphic>
      </p:graphicFrame>
      <p:pic>
        <p:nvPicPr>
          <p:cNvPr id="7" name="Picture 3" descr="D:\Users\shipradh\Desktop\new.jpg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524" y="0"/>
            <a:ext cx="9902952" cy="6858000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16235"/>
            <a:ext cx="9906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286598" y="2233944"/>
            <a:ext cx="7150789" cy="360040"/>
          </a:xfrm>
        </p:spPr>
        <p:txBody>
          <a:bodyPr>
            <a:noAutofit/>
          </a:bodyPr>
          <a:lstStyle>
            <a:lvl1pPr algn="l">
              <a:defRPr sz="2800" b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286598" y="2811955"/>
            <a:ext cx="7150789" cy="28803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981E32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89377" y="2092335"/>
            <a:ext cx="601662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286598" y="2233944"/>
            <a:ext cx="7150789" cy="360040"/>
          </a:xfrm>
        </p:spPr>
        <p:txBody>
          <a:bodyPr>
            <a:noAutofit/>
          </a:bodyPr>
          <a:lstStyle>
            <a:lvl1pPr algn="l">
              <a:defRPr sz="2800" b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286598" y="2811955"/>
            <a:ext cx="7150789" cy="28803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981E32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long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>
          <a:xfrm>
            <a:off x="3512801" y="6512624"/>
            <a:ext cx="2894400" cy="20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9ème édition - Observatoire de l'e-pub vF.pptx</a:t>
            </a:r>
            <a:endParaRPr lang="de-DE" dirty="0"/>
          </a:p>
        </p:txBody>
      </p:sp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653180"/>
            <a:ext cx="3189288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2073275" y="1844700"/>
            <a:ext cx="7488238" cy="44647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Font typeface="Arial Unicode MS" pitchFamily="34" charset="-128"/>
              <a:buChar char="▶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50838" y="1032038"/>
            <a:ext cx="9210676" cy="395288"/>
          </a:xfrm>
          <a:noFill/>
          <a:ln w="9525">
            <a:noFill/>
            <a:miter lim="800000"/>
            <a:headEnd/>
            <a:tailEnd/>
          </a:ln>
        </p:spPr>
        <p:txBody>
          <a:bodyPr rtlCol="0">
            <a:noAutofit/>
          </a:bodyPr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GB" sz="1600" kern="1200" baseline="0" dirty="0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3512801" y="6512624"/>
            <a:ext cx="2894400" cy="20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9ème édition - Observatoire de l'e-pub vF.pptx</a:t>
            </a:r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age with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50838" y="1032038"/>
            <a:ext cx="9210676" cy="395288"/>
          </a:xfrm>
          <a:noFill/>
          <a:ln w="9525">
            <a:noFill/>
            <a:miter lim="800000"/>
            <a:headEnd/>
            <a:tailEnd/>
          </a:ln>
        </p:spPr>
        <p:txBody>
          <a:bodyPr rtlCol="0">
            <a:noAutofit/>
          </a:bodyPr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GB" sz="1600" b="1" kern="1200" baseline="0" dirty="0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>
          <a:xfrm>
            <a:off x="3512801" y="6512624"/>
            <a:ext cx="2894400" cy="20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9ème édition - Observatoire de l'e-pub vF.pptx</a:t>
            </a:r>
            <a:endParaRPr lang="de-D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50841" y="1792974"/>
            <a:ext cx="9210677" cy="46602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page with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50837" y="1382234"/>
            <a:ext cx="9005813" cy="39358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3512801" y="6512624"/>
            <a:ext cx="2894400" cy="20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9ème édition - Observatoire de l'e-pub vF.pptx</a:t>
            </a:r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512801" y="6512624"/>
            <a:ext cx="2894400" cy="20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9ème édition - Observatoire de l'e-pub vF.pptx</a:t>
            </a:r>
            <a:endParaRPr lang="de-DE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Users\shipradh\Desktop\new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" y="0"/>
            <a:ext cx="9902952" cy="6858000"/>
          </a:xfrm>
          <a:prstGeom prst="rect">
            <a:avLst/>
          </a:prstGeom>
          <a:noFill/>
        </p:spPr>
      </p:pic>
      <p:pic>
        <p:nvPicPr>
          <p:cNvPr id="2" name="Picture 9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90" y="1797050"/>
            <a:ext cx="520700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8999" y="1797050"/>
            <a:ext cx="520700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shipradh\Desktop\new.jpg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524" y="0"/>
            <a:ext cx="9902952" cy="6858000"/>
          </a:xfrm>
          <a:prstGeom prst="rect">
            <a:avLst/>
          </a:prstGeom>
          <a:noFill/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0837" y="104919"/>
            <a:ext cx="955516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enter text – Header should be Calibri 20, no more than 2 lines </a:t>
            </a:r>
            <a:endParaRPr lang="en-GB" dirty="0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0838" y="1916113"/>
            <a:ext cx="921067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505800" y="6711960"/>
            <a:ext cx="2311400" cy="117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" t="10000" r="437" b="15000"/>
          <a:stretch>
            <a:fillRect/>
          </a:stretch>
        </p:blipFill>
        <p:spPr bwMode="auto">
          <a:xfrm>
            <a:off x="193675" y="6546647"/>
            <a:ext cx="24669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922800" y="6512625"/>
            <a:ext cx="2894400" cy="20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lang="de-CH" sz="700" kern="1200" smtClean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grpSp>
        <p:nvGrpSpPr>
          <p:cNvPr id="15" name="Group_Sticker" hidden="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8999626" y="1036910"/>
            <a:ext cx="561970" cy="247650"/>
            <a:chOff x="5328" y="618"/>
            <a:chExt cx="354" cy="156"/>
          </a:xfrm>
        </p:grpSpPr>
        <p:sp>
          <p:nvSpPr>
            <p:cNvPr id="19" name="Rectangle 109"/>
            <p:cNvSpPr>
              <a:spLocks noChangeArrowheads="1"/>
            </p:cNvSpPr>
            <p:nvPr/>
          </p:nvSpPr>
          <p:spPr bwMode="auto">
            <a:xfrm>
              <a:off x="5328" y="618"/>
              <a:ext cx="35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46038" rIns="0" bIns="46038" anchor="ctr">
              <a:spAutoFit/>
            </a:bodyPr>
            <a:lstStyle/>
            <a:p>
              <a:pPr algn="ctr" eaLnBrk="0" hangingPunct="0">
                <a:lnSpc>
                  <a:spcPct val="100000"/>
                </a:lnSpc>
                <a:tabLst>
                  <a:tab pos="6400800" algn="r"/>
                  <a:tab pos="8636000" algn="r"/>
                </a:tabLst>
              </a:pPr>
              <a:r>
                <a:rPr lang="en-GB" sz="1000" b="1" dirty="0" smtClean="0"/>
                <a:t>STICKER</a:t>
              </a:r>
              <a:endParaRPr lang="en-GB" sz="1000" b="1" dirty="0"/>
            </a:p>
          </p:txBody>
        </p:sp>
        <p:sp>
          <p:nvSpPr>
            <p:cNvPr id="20" name="Line 110"/>
            <p:cNvSpPr>
              <a:spLocks noChangeShapeType="1"/>
            </p:cNvSpPr>
            <p:nvPr/>
          </p:nvSpPr>
          <p:spPr bwMode="auto">
            <a:xfrm>
              <a:off x="5328" y="623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1" name="Line 111"/>
            <p:cNvSpPr>
              <a:spLocks noChangeShapeType="1"/>
            </p:cNvSpPr>
            <p:nvPr/>
          </p:nvSpPr>
          <p:spPr bwMode="auto">
            <a:xfrm>
              <a:off x="5328" y="767"/>
              <a:ext cx="35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16" name="FootnoteAndSource" hidden="1"/>
          <p:cNvSpPr txBox="1"/>
          <p:nvPr>
            <p:custDataLst>
              <p:tags r:id="rId13"/>
            </p:custDataLst>
          </p:nvPr>
        </p:nvSpPr>
        <p:spPr>
          <a:xfrm>
            <a:off x="406844" y="6207013"/>
            <a:ext cx="920124" cy="174407"/>
          </a:xfrm>
          <a:prstGeom prst="rect">
            <a:avLst/>
          </a:prstGeom>
          <a:noFill/>
        </p:spPr>
        <p:txBody>
          <a:bodyPr vert="horz" wrap="none" lIns="0" tIns="25400" rIns="0" bIns="25400" rtlCol="0">
            <a:spAutoFit/>
          </a:bodyPr>
          <a:lstStyle/>
          <a:p>
            <a:pPr marL="429768" marR="0" lvl="0" indent="-42976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347472" algn="r"/>
              </a:tabLst>
              <a:defRPr/>
            </a:pPr>
            <a:r>
              <a:rPr lang="de-DE" sz="800" dirty="0" err="1" smtClean="0"/>
              <a:t>Footnote</a:t>
            </a:r>
            <a:r>
              <a:rPr lang="de-DE" sz="800" baseline="0" dirty="0" err="1" smtClean="0"/>
              <a:t>AndSource</a:t>
            </a:r>
            <a:endParaRPr lang="de-DE" sz="800" dirty="0" smtClean="0"/>
          </a:p>
        </p:txBody>
      </p:sp>
      <p:sp>
        <p:nvSpPr>
          <p:cNvPr id="17" name="CapgeminiBox" hidden="1"/>
          <p:cNvSpPr>
            <a:spLocks noGrp="1" noChangeArrowheads="1"/>
          </p:cNvSpPr>
          <p:nvPr/>
        </p:nvSpPr>
        <p:spPr bwMode="auto">
          <a:xfrm>
            <a:off x="-1905047" y="20259"/>
            <a:ext cx="19050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 rtl="0" eaLnBrk="1" fontAlgn="base" hangingPunct="1">
              <a:spcBef>
                <a:spcPts val="0"/>
              </a:spcBef>
              <a:spcAft>
                <a:spcPct val="0"/>
              </a:spcAft>
              <a:defRPr sz="12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462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+mn-lt"/>
              </a:defRPr>
            </a:lvl2pPr>
            <a:lvl3pPr marL="357188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+mn-lt"/>
              </a:defRPr>
            </a:lvl3pPr>
            <a:lvl4pPr marL="538163" indent="-18256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19138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895350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076325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1257300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1433513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Capgemini Consulting</a:t>
            </a:r>
            <a:r>
              <a:rPr lang="en-GB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v7.6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72562" y="6541437"/>
            <a:ext cx="916366" cy="24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00840" y="6539709"/>
            <a:ext cx="23265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907" r:id="rId4"/>
    <p:sldLayoutId id="2147483887" r:id="rId5"/>
    <p:sldLayoutId id="2147483892" r:id="rId6"/>
    <p:sldLayoutId id="2147483893" r:id="rId7"/>
    <p:sldLayoutId id="2147483899" r:id="rId8"/>
    <p:sldLayoutId id="2147483901" r:id="rId9"/>
    <p:sldLayoutId id="2147483908" r:id="rId10"/>
  </p:sldLayoutIdLst>
  <p:transition spd="med"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alibri" pitchFamily="34" charset="0"/>
          <a:cs typeface="Calibri" pitchFamily="34" charset="0"/>
        </a:defRPr>
      </a:lvl9pPr>
    </p:titleStyle>
    <p:bodyStyle>
      <a:lvl1pPr marL="182563" indent="-182563" algn="l" rtl="0" eaLnBrk="1" fontAlgn="base" hangingPunct="1">
        <a:lnSpc>
          <a:spcPct val="90000"/>
        </a:lnSpc>
        <a:spcBef>
          <a:spcPts val="0"/>
        </a:spcBef>
        <a:spcAft>
          <a:spcPts val="400"/>
        </a:spcAft>
        <a:buClr>
          <a:schemeClr val="accent2"/>
        </a:buClr>
        <a:buSzPct val="100000"/>
        <a:buFont typeface="Wingdings" pitchFamily="2" charset="2"/>
        <a:buChar char="§"/>
        <a:defRPr sz="1400" kern="1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Calibri" pitchFamily="34" charset="0"/>
        </a:defRPr>
      </a:lvl1pPr>
      <a:lvl2pPr marL="357188" indent="-174625" algn="l" rtl="0" eaLnBrk="1" fontAlgn="base" hangingPunct="1">
        <a:lnSpc>
          <a:spcPct val="90000"/>
        </a:lnSpc>
        <a:spcBef>
          <a:spcPts val="0"/>
        </a:spcBef>
        <a:spcAft>
          <a:spcPts val="400"/>
        </a:spcAft>
        <a:buClr>
          <a:schemeClr val="tx2"/>
        </a:buClr>
        <a:buFont typeface="Arial" charset="0"/>
        <a:buChar char="–"/>
        <a:defRPr sz="1200" kern="1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Calibri" pitchFamily="34" charset="0"/>
        </a:defRPr>
      </a:lvl2pPr>
      <a:lvl3pPr marL="539750" indent="-182563" algn="l" rtl="0" eaLnBrk="1" fontAlgn="base" hangingPunct="1">
        <a:lnSpc>
          <a:spcPct val="90000"/>
        </a:lnSpc>
        <a:spcBef>
          <a:spcPts val="0"/>
        </a:spcBef>
        <a:spcAft>
          <a:spcPts val="400"/>
        </a:spcAft>
        <a:buFont typeface="Arial" charset="0"/>
        <a:buChar char="•"/>
        <a:defRPr sz="1100" kern="1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Calibri" pitchFamily="34" charset="0"/>
        </a:defRPr>
      </a:lvl3pPr>
      <a:lvl4pPr marL="712788" indent="-173038" algn="l" rtl="0" eaLnBrk="1" fontAlgn="base" hangingPunct="1">
        <a:lnSpc>
          <a:spcPct val="90000"/>
        </a:lnSpc>
        <a:spcBef>
          <a:spcPts val="0"/>
        </a:spcBef>
        <a:spcAft>
          <a:spcPts val="400"/>
        </a:spcAft>
        <a:buFont typeface="Arial" charset="0"/>
        <a:buChar char="–"/>
        <a:defRPr sz="1000" kern="1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Calibri" pitchFamily="34" charset="0"/>
        </a:defRPr>
      </a:lvl4pPr>
      <a:lvl5pPr marL="895350" indent="-182563" algn="l" rtl="0" eaLnBrk="1" fontAlgn="base" hangingPunct="1">
        <a:lnSpc>
          <a:spcPct val="90000"/>
        </a:lnSpc>
        <a:spcBef>
          <a:spcPts val="0"/>
        </a:spcBef>
        <a:spcAft>
          <a:spcPts val="400"/>
        </a:spcAft>
        <a:buFont typeface="Arial" charset="0"/>
        <a:buChar char="»"/>
        <a:defRPr sz="1000" kern="12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image" Target="../media/image78.jpeg"/><Relationship Id="rId3" Type="http://schemas.openxmlformats.org/officeDocument/2006/relationships/tags" Target="../tags/tag45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hyperlink" Target="http://www.blog4web.com/wp-content/logo-tradedoubler.jpg" TargetMode="Externa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slideLayout" Target="../slideLayouts/slideLayout6.xml"/><Relationship Id="rId29" Type="http://schemas.openxmlformats.org/officeDocument/2006/relationships/image" Target="../media/image94.jpeg"/><Relationship Id="rId1" Type="http://schemas.openxmlformats.org/officeDocument/2006/relationships/vmlDrawing" Target="../drawings/vmlDrawing9.v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92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image" Target="../media/image91.png"/><Relationship Id="rId28" Type="http://schemas.openxmlformats.org/officeDocument/2006/relationships/image" Target="../media/image93.png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oleObject" Target="../embeddings/oleObject9.bin"/><Relationship Id="rId27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slideLayout" Target="../slideLayouts/slideLayout6.xml"/><Relationship Id="rId18" Type="http://schemas.openxmlformats.org/officeDocument/2006/relationships/hyperlink" Target="http://www.leguide.com/" TargetMode="External"/><Relationship Id="rId3" Type="http://schemas.openxmlformats.org/officeDocument/2006/relationships/tags" Target="../tags/tag63.xml"/><Relationship Id="rId21" Type="http://schemas.openxmlformats.org/officeDocument/2006/relationships/image" Target="../media/image19.jpeg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image" Target="../media/image95.png"/><Relationship Id="rId2" Type="http://schemas.openxmlformats.org/officeDocument/2006/relationships/tags" Target="../tags/tag62.xml"/><Relationship Id="rId16" Type="http://schemas.openxmlformats.org/officeDocument/2006/relationships/image" Target="../media/image91.png"/><Relationship Id="rId20" Type="http://schemas.openxmlformats.org/officeDocument/2006/relationships/hyperlink" Target="http://images.google.fr/imgres?imgurl=http://www.lesexplorers.com/50226711/images/easy_voyage.gif&amp;imgrefurl=http://www.lesexplorers.com/50226711/easyvoyage_comparateur_de_voyages_et_guide_touristique.php&amp;usg=__FXARZ2OAf_LF-cBVibptVXxg6K0=&amp;h=99&amp;w=218&amp;sz=8&amp;hl=fr&amp;start=4&amp;tbnid=_cpoUwWv7Fl9bM:&amp;tbnh=49&amp;tbnw=107&amp;prev=/images?q=easyvoyage&amp;gbv=2&amp;hl=fr" TargetMode="External"/><Relationship Id="rId1" Type="http://schemas.openxmlformats.org/officeDocument/2006/relationships/vmlDrawing" Target="../drawings/vmlDrawing10.v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oleObject" Target="../embeddings/oleObject10.bin"/><Relationship Id="rId10" Type="http://schemas.openxmlformats.org/officeDocument/2006/relationships/tags" Target="../tags/tag70.xml"/><Relationship Id="rId19" Type="http://schemas.openxmlformats.org/officeDocument/2006/relationships/image" Target="../media/image51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notesSlide" Target="../notesSlides/notesSlide4.xml"/><Relationship Id="rId22" Type="http://schemas.openxmlformats.org/officeDocument/2006/relationships/image" Target="../media/image9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2" Type="http://schemas.openxmlformats.org/officeDocument/2006/relationships/tags" Target="../tags/tag73.xml"/><Relationship Id="rId16" Type="http://schemas.openxmlformats.org/officeDocument/2006/relationships/image" Target="../media/image91.png"/><Relationship Id="rId1" Type="http://schemas.openxmlformats.org/officeDocument/2006/relationships/vmlDrawing" Target="../drawings/vmlDrawing11.v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oleObject" Target="../embeddings/oleObject11.bin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26" Type="http://schemas.openxmlformats.org/officeDocument/2006/relationships/image" Target="../media/image41.jpeg"/><Relationship Id="rId3" Type="http://schemas.openxmlformats.org/officeDocument/2006/relationships/tags" Target="../tags/tag85.xml"/><Relationship Id="rId21" Type="http://schemas.openxmlformats.org/officeDocument/2006/relationships/image" Target="../media/image91.png"/><Relationship Id="rId34" Type="http://schemas.openxmlformats.org/officeDocument/2006/relationships/image" Target="../media/image108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5" Type="http://schemas.openxmlformats.org/officeDocument/2006/relationships/image" Target="../media/image100.png"/><Relationship Id="rId33" Type="http://schemas.openxmlformats.org/officeDocument/2006/relationships/image" Target="../media/image107.png"/><Relationship Id="rId38" Type="http://schemas.openxmlformats.org/officeDocument/2006/relationships/image" Target="../media/image111.jpeg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103.jpeg"/><Relationship Id="rId1" Type="http://schemas.openxmlformats.org/officeDocument/2006/relationships/vmlDrawing" Target="../drawings/vmlDrawing12.v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99.png"/><Relationship Id="rId32" Type="http://schemas.openxmlformats.org/officeDocument/2006/relationships/image" Target="../media/image106.png"/><Relationship Id="rId37" Type="http://schemas.openxmlformats.org/officeDocument/2006/relationships/image" Target="../media/image59.jpeg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image" Target="../media/image98.wmf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10" Type="http://schemas.openxmlformats.org/officeDocument/2006/relationships/tags" Target="../tags/tag92.xml"/><Relationship Id="rId19" Type="http://schemas.openxmlformats.org/officeDocument/2006/relationships/slideLayout" Target="../slideLayouts/slideLayout6.xml"/><Relationship Id="rId31" Type="http://schemas.openxmlformats.org/officeDocument/2006/relationships/image" Target="../media/image105.jpe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image" Target="../media/image97.png"/><Relationship Id="rId27" Type="http://schemas.openxmlformats.org/officeDocument/2006/relationships/image" Target="../media/image101.png"/><Relationship Id="rId30" Type="http://schemas.openxmlformats.org/officeDocument/2006/relationships/image" Target="../media/image104.jpeg"/><Relationship Id="rId35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112.jpeg"/><Relationship Id="rId18" Type="http://schemas.openxmlformats.org/officeDocument/2006/relationships/image" Target="../media/image116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91.png"/><Relationship Id="rId17" Type="http://schemas.openxmlformats.org/officeDocument/2006/relationships/image" Target="../media/image115.png"/><Relationship Id="rId2" Type="http://schemas.openxmlformats.org/officeDocument/2006/relationships/tags" Target="../tags/tag101.xml"/><Relationship Id="rId16" Type="http://schemas.openxmlformats.org/officeDocument/2006/relationships/image" Target="../media/image114.jpeg"/><Relationship Id="rId20" Type="http://schemas.openxmlformats.org/officeDocument/2006/relationships/image" Target="../media/image118.png"/><Relationship Id="rId1" Type="http://schemas.openxmlformats.org/officeDocument/2006/relationships/vmlDrawing" Target="../drawings/vmlDrawing13.vml"/><Relationship Id="rId6" Type="http://schemas.openxmlformats.org/officeDocument/2006/relationships/tags" Target="../tags/tag105.xml"/><Relationship Id="rId11" Type="http://schemas.openxmlformats.org/officeDocument/2006/relationships/oleObject" Target="../embeddings/oleObject13.bin"/><Relationship Id="rId5" Type="http://schemas.openxmlformats.org/officeDocument/2006/relationships/tags" Target="../tags/tag104.xml"/><Relationship Id="rId15" Type="http://schemas.openxmlformats.org/officeDocument/2006/relationships/image" Target="../media/image113.jpe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117.pn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hyperlink" Target="http://media.dexigner.com/article/18308/Figaro_Group_FigaroMedias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slideLayout" Target="../slideLayouts/slideLayout6.xml"/><Relationship Id="rId26" Type="http://schemas.openxmlformats.org/officeDocument/2006/relationships/image" Target="../media/image124.png"/><Relationship Id="rId3" Type="http://schemas.openxmlformats.org/officeDocument/2006/relationships/tags" Target="../tags/tag110.xml"/><Relationship Id="rId21" Type="http://schemas.openxmlformats.org/officeDocument/2006/relationships/image" Target="../media/image119.png"/><Relationship Id="rId34" Type="http://schemas.openxmlformats.org/officeDocument/2006/relationships/image" Target="../media/image131.jpeg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image" Target="../media/image123.jpeg"/><Relationship Id="rId33" Type="http://schemas.openxmlformats.org/officeDocument/2006/relationships/image" Target="../media/image130.jpeg"/><Relationship Id="rId38" Type="http://schemas.openxmlformats.org/officeDocument/2006/relationships/image" Target="../media/image135.png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image" Target="../media/image91.png"/><Relationship Id="rId29" Type="http://schemas.openxmlformats.org/officeDocument/2006/relationships/image" Target="../media/image31.png"/><Relationship Id="rId1" Type="http://schemas.openxmlformats.org/officeDocument/2006/relationships/vmlDrawing" Target="../drawings/vmlDrawing14.v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122.png"/><Relationship Id="rId32" Type="http://schemas.openxmlformats.org/officeDocument/2006/relationships/image" Target="../media/image129.jpeg"/><Relationship Id="rId37" Type="http://schemas.openxmlformats.org/officeDocument/2006/relationships/image" Target="../media/image134.pn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image" Target="../media/image121.png"/><Relationship Id="rId28" Type="http://schemas.openxmlformats.org/officeDocument/2006/relationships/image" Target="../media/image126.png"/><Relationship Id="rId36" Type="http://schemas.openxmlformats.org/officeDocument/2006/relationships/image" Target="../media/image133.png"/><Relationship Id="rId10" Type="http://schemas.openxmlformats.org/officeDocument/2006/relationships/tags" Target="../tags/tag117.xml"/><Relationship Id="rId19" Type="http://schemas.openxmlformats.org/officeDocument/2006/relationships/oleObject" Target="../embeddings/oleObject14.bin"/><Relationship Id="rId31" Type="http://schemas.openxmlformats.org/officeDocument/2006/relationships/image" Target="../media/image128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Relationship Id="rId30" Type="http://schemas.openxmlformats.org/officeDocument/2006/relationships/image" Target="../media/image127.png"/><Relationship Id="rId35" Type="http://schemas.openxmlformats.org/officeDocument/2006/relationships/image" Target="../media/image1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image" Target="../media/image137.png"/><Relationship Id="rId26" Type="http://schemas.openxmlformats.org/officeDocument/2006/relationships/image" Target="../media/image144.png"/><Relationship Id="rId3" Type="http://schemas.openxmlformats.org/officeDocument/2006/relationships/tags" Target="../tags/tag126.xml"/><Relationship Id="rId21" Type="http://schemas.openxmlformats.org/officeDocument/2006/relationships/image" Target="../media/image139.png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image" Target="../media/image136.png"/><Relationship Id="rId25" Type="http://schemas.openxmlformats.org/officeDocument/2006/relationships/image" Target="../media/image143.png"/><Relationship Id="rId2" Type="http://schemas.openxmlformats.org/officeDocument/2006/relationships/tags" Target="../tags/tag125.xml"/><Relationship Id="rId16" Type="http://schemas.openxmlformats.org/officeDocument/2006/relationships/image" Target="../media/image91.png"/><Relationship Id="rId20" Type="http://schemas.openxmlformats.org/officeDocument/2006/relationships/image" Target="../media/image129.jpeg"/><Relationship Id="rId1" Type="http://schemas.openxmlformats.org/officeDocument/2006/relationships/vmlDrawing" Target="../drawings/vmlDrawing15.v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image" Target="../media/image142.png"/><Relationship Id="rId5" Type="http://schemas.openxmlformats.org/officeDocument/2006/relationships/tags" Target="../tags/tag128.xml"/><Relationship Id="rId15" Type="http://schemas.openxmlformats.org/officeDocument/2006/relationships/oleObject" Target="../embeddings/oleObject15.bin"/><Relationship Id="rId23" Type="http://schemas.openxmlformats.org/officeDocument/2006/relationships/image" Target="../media/image141.png"/><Relationship Id="rId10" Type="http://schemas.openxmlformats.org/officeDocument/2006/relationships/tags" Target="../tags/tag133.xml"/><Relationship Id="rId19" Type="http://schemas.openxmlformats.org/officeDocument/2006/relationships/image" Target="../media/image138.jpe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slideLayout" Target="../slideLayouts/slideLayout6.xml"/><Relationship Id="rId22" Type="http://schemas.openxmlformats.org/officeDocument/2006/relationships/image" Target="../media/image140.png"/><Relationship Id="rId27" Type="http://schemas.openxmlformats.org/officeDocument/2006/relationships/image" Target="../media/image14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26" Type="http://schemas.openxmlformats.org/officeDocument/2006/relationships/tags" Target="../tags/tag161.xml"/><Relationship Id="rId39" Type="http://schemas.openxmlformats.org/officeDocument/2006/relationships/image" Target="../media/image146.png"/><Relationship Id="rId21" Type="http://schemas.openxmlformats.org/officeDocument/2006/relationships/tags" Target="../tags/tag156.xml"/><Relationship Id="rId34" Type="http://schemas.openxmlformats.org/officeDocument/2006/relationships/tags" Target="../tags/tag169.xml"/><Relationship Id="rId42" Type="http://schemas.openxmlformats.org/officeDocument/2006/relationships/image" Target="../media/image149.png"/><Relationship Id="rId47" Type="http://schemas.openxmlformats.org/officeDocument/2006/relationships/image" Target="../media/image153.png"/><Relationship Id="rId50" Type="http://schemas.openxmlformats.org/officeDocument/2006/relationships/image" Target="../media/image156.png"/><Relationship Id="rId55" Type="http://schemas.openxmlformats.org/officeDocument/2006/relationships/image" Target="../media/image161.png"/><Relationship Id="rId63" Type="http://schemas.openxmlformats.org/officeDocument/2006/relationships/image" Target="../media/image169.png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29" Type="http://schemas.openxmlformats.org/officeDocument/2006/relationships/tags" Target="../tags/tag164.xml"/><Relationship Id="rId41" Type="http://schemas.openxmlformats.org/officeDocument/2006/relationships/image" Target="../media/image148.png"/><Relationship Id="rId54" Type="http://schemas.openxmlformats.org/officeDocument/2006/relationships/image" Target="../media/image160.png"/><Relationship Id="rId62" Type="http://schemas.openxmlformats.org/officeDocument/2006/relationships/image" Target="../media/image168.png"/><Relationship Id="rId1" Type="http://schemas.openxmlformats.org/officeDocument/2006/relationships/vmlDrawing" Target="../drawings/vmlDrawing16.v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tags" Target="../tags/tag159.xml"/><Relationship Id="rId32" Type="http://schemas.openxmlformats.org/officeDocument/2006/relationships/tags" Target="../tags/tag167.xml"/><Relationship Id="rId37" Type="http://schemas.openxmlformats.org/officeDocument/2006/relationships/oleObject" Target="../embeddings/oleObject16.bin"/><Relationship Id="rId40" Type="http://schemas.openxmlformats.org/officeDocument/2006/relationships/image" Target="../media/image147.png"/><Relationship Id="rId45" Type="http://schemas.openxmlformats.org/officeDocument/2006/relationships/image" Target="../media/image17.png"/><Relationship Id="rId53" Type="http://schemas.openxmlformats.org/officeDocument/2006/relationships/image" Target="../media/image159.png"/><Relationship Id="rId58" Type="http://schemas.openxmlformats.org/officeDocument/2006/relationships/image" Target="../media/image164.png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tags" Target="../tags/tag158.xml"/><Relationship Id="rId28" Type="http://schemas.openxmlformats.org/officeDocument/2006/relationships/tags" Target="../tags/tag163.xml"/><Relationship Id="rId36" Type="http://schemas.openxmlformats.org/officeDocument/2006/relationships/slideLayout" Target="../slideLayouts/slideLayout6.xml"/><Relationship Id="rId49" Type="http://schemas.openxmlformats.org/officeDocument/2006/relationships/image" Target="../media/image155.png"/><Relationship Id="rId57" Type="http://schemas.openxmlformats.org/officeDocument/2006/relationships/image" Target="../media/image163.png"/><Relationship Id="rId61" Type="http://schemas.openxmlformats.org/officeDocument/2006/relationships/image" Target="../media/image167.png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31" Type="http://schemas.openxmlformats.org/officeDocument/2006/relationships/tags" Target="../tags/tag166.xml"/><Relationship Id="rId44" Type="http://schemas.openxmlformats.org/officeDocument/2006/relationships/image" Target="../media/image151.png"/><Relationship Id="rId52" Type="http://schemas.openxmlformats.org/officeDocument/2006/relationships/image" Target="../media/image158.png"/><Relationship Id="rId60" Type="http://schemas.openxmlformats.org/officeDocument/2006/relationships/image" Target="../media/image166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tags" Target="../tags/tag157.xml"/><Relationship Id="rId27" Type="http://schemas.openxmlformats.org/officeDocument/2006/relationships/tags" Target="../tags/tag162.xml"/><Relationship Id="rId30" Type="http://schemas.openxmlformats.org/officeDocument/2006/relationships/tags" Target="../tags/tag165.xml"/><Relationship Id="rId35" Type="http://schemas.openxmlformats.org/officeDocument/2006/relationships/tags" Target="../tags/tag170.xml"/><Relationship Id="rId43" Type="http://schemas.openxmlformats.org/officeDocument/2006/relationships/image" Target="../media/image150.png"/><Relationship Id="rId48" Type="http://schemas.openxmlformats.org/officeDocument/2006/relationships/image" Target="../media/image154.png"/><Relationship Id="rId56" Type="http://schemas.openxmlformats.org/officeDocument/2006/relationships/image" Target="../media/image162.png"/><Relationship Id="rId64" Type="http://schemas.openxmlformats.org/officeDocument/2006/relationships/image" Target="../media/image170.png"/><Relationship Id="rId8" Type="http://schemas.openxmlformats.org/officeDocument/2006/relationships/tags" Target="../tags/tag143.xml"/><Relationship Id="rId51" Type="http://schemas.openxmlformats.org/officeDocument/2006/relationships/image" Target="../media/image157.png"/><Relationship Id="rId3" Type="http://schemas.openxmlformats.org/officeDocument/2006/relationships/tags" Target="../tags/tag138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5" Type="http://schemas.openxmlformats.org/officeDocument/2006/relationships/tags" Target="../tags/tag160.xml"/><Relationship Id="rId33" Type="http://schemas.openxmlformats.org/officeDocument/2006/relationships/tags" Target="../tags/tag168.xml"/><Relationship Id="rId38" Type="http://schemas.openxmlformats.org/officeDocument/2006/relationships/image" Target="../media/image91.png"/><Relationship Id="rId46" Type="http://schemas.openxmlformats.org/officeDocument/2006/relationships/image" Target="../media/image152.png"/><Relationship Id="rId59" Type="http://schemas.openxmlformats.org/officeDocument/2006/relationships/image" Target="../media/image16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image" Target="../media/image16.jpeg"/><Relationship Id="rId26" Type="http://schemas.openxmlformats.org/officeDocument/2006/relationships/hyperlink" Target="http://media.dexigner.com/article/18308/Figaro_Group_FigaroMedias.jpg" TargetMode="External"/><Relationship Id="rId39" Type="http://schemas.openxmlformats.org/officeDocument/2006/relationships/image" Target="../media/image31.png"/><Relationship Id="rId21" Type="http://schemas.openxmlformats.org/officeDocument/2006/relationships/hyperlink" Target="http://images.google.fr/imgres?imgurl=http://www.lesexplorers.com/50226711/images/easy_voyage.gif&amp;imgrefurl=http://www.lesexplorers.com/50226711/easyvoyage_comparateur_de_voyages_et_guide_touristique.php&amp;usg=__FXARZ2OAf_LF-cBVibptVXxg6K0=&amp;h=99&amp;w=218&amp;sz=8&amp;hl=fr&amp;start=4&amp;tbnid=_cpoUwWv7Fl9bM:&amp;tbnh=49&amp;tbnw=107&amp;prev=/images?q=easyvoyage&amp;gbv=2&amp;hl=fr" TargetMode="External"/><Relationship Id="rId34" Type="http://schemas.openxmlformats.org/officeDocument/2006/relationships/hyperlink" Target="http://www.adconion.com/index.php" TargetMode="External"/><Relationship Id="rId42" Type="http://schemas.openxmlformats.org/officeDocument/2006/relationships/image" Target="../media/image34.png"/><Relationship Id="rId47" Type="http://schemas.openxmlformats.org/officeDocument/2006/relationships/image" Target="../media/image39.jpeg"/><Relationship Id="rId50" Type="http://schemas.openxmlformats.org/officeDocument/2006/relationships/image" Target="../media/image42.png"/><Relationship Id="rId55" Type="http://schemas.openxmlformats.org/officeDocument/2006/relationships/image" Target="../media/image47.jpeg"/><Relationship Id="rId63" Type="http://schemas.openxmlformats.org/officeDocument/2006/relationships/image" Target="../media/image53.jpeg"/><Relationship Id="rId68" Type="http://schemas.openxmlformats.org/officeDocument/2006/relationships/image" Target="../media/image58.png"/><Relationship Id="rId76" Type="http://schemas.openxmlformats.org/officeDocument/2006/relationships/image" Target="../media/image66.jpeg"/><Relationship Id="rId84" Type="http://schemas.openxmlformats.org/officeDocument/2006/relationships/image" Target="../media/image73.png"/><Relationship Id="rId89" Type="http://schemas.openxmlformats.org/officeDocument/2006/relationships/hyperlink" Target="http://www.blog4web.com/wp-content/logo-tradedoubler.jpg" TargetMode="External"/><Relationship Id="rId7" Type="http://schemas.openxmlformats.org/officeDocument/2006/relationships/tags" Target="../tags/tag20.xml"/><Relationship Id="rId71" Type="http://schemas.openxmlformats.org/officeDocument/2006/relationships/image" Target="../media/image61.png"/><Relationship Id="rId92" Type="http://schemas.openxmlformats.org/officeDocument/2006/relationships/image" Target="../media/image80.png"/><Relationship Id="rId2" Type="http://schemas.openxmlformats.org/officeDocument/2006/relationships/tags" Target="../tags/tag15.xml"/><Relationship Id="rId16" Type="http://schemas.openxmlformats.org/officeDocument/2006/relationships/notesSlide" Target="../notesSlides/notesSlide1.xml"/><Relationship Id="rId29" Type="http://schemas.openxmlformats.org/officeDocument/2006/relationships/image" Target="../media/image23.jpeg"/><Relationship Id="rId11" Type="http://schemas.openxmlformats.org/officeDocument/2006/relationships/tags" Target="../tags/tag24.xml"/><Relationship Id="rId24" Type="http://schemas.openxmlformats.org/officeDocument/2006/relationships/image" Target="../media/image20.png"/><Relationship Id="rId32" Type="http://schemas.openxmlformats.org/officeDocument/2006/relationships/image" Target="../media/image25.jpe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49.jpeg"/><Relationship Id="rId66" Type="http://schemas.openxmlformats.org/officeDocument/2006/relationships/image" Target="../media/image56.png"/><Relationship Id="rId74" Type="http://schemas.openxmlformats.org/officeDocument/2006/relationships/image" Target="../media/image64.jpeg"/><Relationship Id="rId79" Type="http://schemas.openxmlformats.org/officeDocument/2006/relationships/hyperlink" Target="http://www.natchers.com/wp-content/uploads/2007/12/samsung-logo_4444.jpg" TargetMode="External"/><Relationship Id="rId87" Type="http://schemas.openxmlformats.org/officeDocument/2006/relationships/image" Target="../media/image76.png"/><Relationship Id="rId5" Type="http://schemas.openxmlformats.org/officeDocument/2006/relationships/tags" Target="../tags/tag18.xml"/><Relationship Id="rId61" Type="http://schemas.openxmlformats.org/officeDocument/2006/relationships/image" Target="../media/image51.png"/><Relationship Id="rId82" Type="http://schemas.openxmlformats.org/officeDocument/2006/relationships/image" Target="../media/image71.jpeg"/><Relationship Id="rId90" Type="http://schemas.openxmlformats.org/officeDocument/2006/relationships/image" Target="../media/image78.jpeg"/><Relationship Id="rId95" Type="http://schemas.openxmlformats.org/officeDocument/2006/relationships/image" Target="../media/image83.jpeg"/><Relationship Id="rId19" Type="http://schemas.openxmlformats.org/officeDocument/2006/relationships/image" Target="../media/image17.png"/><Relationship Id="rId14" Type="http://schemas.openxmlformats.org/officeDocument/2006/relationships/tags" Target="../tags/tag27.xml"/><Relationship Id="rId22" Type="http://schemas.openxmlformats.org/officeDocument/2006/relationships/image" Target="../media/image19.jpeg"/><Relationship Id="rId27" Type="http://schemas.openxmlformats.org/officeDocument/2006/relationships/image" Target="../media/image22.jpeg"/><Relationship Id="rId30" Type="http://schemas.openxmlformats.org/officeDocument/2006/relationships/image" Target="../media/image24.png"/><Relationship Id="rId35" Type="http://schemas.openxmlformats.org/officeDocument/2006/relationships/image" Target="../media/image27.png"/><Relationship Id="rId43" Type="http://schemas.openxmlformats.org/officeDocument/2006/relationships/image" Target="../media/image35.jpeg"/><Relationship Id="rId48" Type="http://schemas.openxmlformats.org/officeDocument/2006/relationships/image" Target="../media/image40.jpeg"/><Relationship Id="rId56" Type="http://schemas.openxmlformats.org/officeDocument/2006/relationships/hyperlink" Target="http://cadres.apec.fr/images/media_entreprise/421168/logo_421168_KEYADE1274351337057.gif" TargetMode="External"/><Relationship Id="rId64" Type="http://schemas.openxmlformats.org/officeDocument/2006/relationships/image" Target="../media/image54.png"/><Relationship Id="rId69" Type="http://schemas.openxmlformats.org/officeDocument/2006/relationships/image" Target="../media/image59.jpeg"/><Relationship Id="rId77" Type="http://schemas.openxmlformats.org/officeDocument/2006/relationships/image" Target="../media/image67.jpeg"/><Relationship Id="rId8" Type="http://schemas.openxmlformats.org/officeDocument/2006/relationships/tags" Target="../tags/tag21.xml"/><Relationship Id="rId51" Type="http://schemas.openxmlformats.org/officeDocument/2006/relationships/image" Target="../media/image43.jpeg"/><Relationship Id="rId72" Type="http://schemas.openxmlformats.org/officeDocument/2006/relationships/image" Target="../media/image62.png"/><Relationship Id="rId80" Type="http://schemas.openxmlformats.org/officeDocument/2006/relationships/image" Target="../media/image69.jpeg"/><Relationship Id="rId85" Type="http://schemas.openxmlformats.org/officeDocument/2006/relationships/image" Target="../media/image74.png"/><Relationship Id="rId93" Type="http://schemas.openxmlformats.org/officeDocument/2006/relationships/image" Target="../media/image81.pn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oleObject" Target="../embeddings/oleObject3.bin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openxmlformats.org/officeDocument/2006/relationships/image" Target="../media/image30.jpeg"/><Relationship Id="rId46" Type="http://schemas.openxmlformats.org/officeDocument/2006/relationships/image" Target="../media/image38.png"/><Relationship Id="rId59" Type="http://schemas.openxmlformats.org/officeDocument/2006/relationships/image" Target="../media/image50.jpeg"/><Relationship Id="rId67" Type="http://schemas.openxmlformats.org/officeDocument/2006/relationships/image" Target="../media/image57.png"/><Relationship Id="rId20" Type="http://schemas.openxmlformats.org/officeDocument/2006/relationships/image" Target="../media/image18.png"/><Relationship Id="rId41" Type="http://schemas.openxmlformats.org/officeDocument/2006/relationships/image" Target="../media/image33.png"/><Relationship Id="rId54" Type="http://schemas.openxmlformats.org/officeDocument/2006/relationships/image" Target="../media/image46.jpeg"/><Relationship Id="rId62" Type="http://schemas.openxmlformats.org/officeDocument/2006/relationships/image" Target="../media/image52.png"/><Relationship Id="rId70" Type="http://schemas.openxmlformats.org/officeDocument/2006/relationships/image" Target="../media/image60.png"/><Relationship Id="rId75" Type="http://schemas.openxmlformats.org/officeDocument/2006/relationships/image" Target="../media/image65.png"/><Relationship Id="rId83" Type="http://schemas.openxmlformats.org/officeDocument/2006/relationships/image" Target="../media/image72.jpeg"/><Relationship Id="rId88" Type="http://schemas.openxmlformats.org/officeDocument/2006/relationships/image" Target="../media/image77.png"/><Relationship Id="rId91" Type="http://schemas.openxmlformats.org/officeDocument/2006/relationships/image" Target="../media/image79.jpeg"/><Relationship Id="rId96" Type="http://schemas.openxmlformats.org/officeDocument/2006/relationships/image" Target="../media/image84.png"/><Relationship Id="rId1" Type="http://schemas.openxmlformats.org/officeDocument/2006/relationships/vmlDrawing" Target="../drawings/vmlDrawing3.vml"/><Relationship Id="rId6" Type="http://schemas.openxmlformats.org/officeDocument/2006/relationships/tags" Target="../tags/tag19.xml"/><Relationship Id="rId15" Type="http://schemas.openxmlformats.org/officeDocument/2006/relationships/slideLayout" Target="../slideLayouts/slideLayout5.xml"/><Relationship Id="rId23" Type="http://schemas.openxmlformats.org/officeDocument/2006/relationships/hyperlink" Target="file:///C:\Documents%20and%20Settings\Documents%20and%20Settings\MAGDOSSA\Local%20Settings\Temporary%20Internet%20Files\Local%20Settings\bpineau\Local%20Settings\achery\Local%20Settings\Temporary%20Internet%20Files\Local%20Settings\Documents%20and%20Settings\bpineau\Local%20Settings\Documents%20and%20Settings\mpuzin\Local%20Settings\" TargetMode="External"/><Relationship Id="rId28" Type="http://schemas.openxmlformats.org/officeDocument/2006/relationships/hyperlink" Target="http://images.google.fr/imgres?imgurl=http://prisms.cs.umass.edu/hotmobile2008/uploads/images/google_logo.jpg&amp;imgrefurl=http://prisms.cs.umass.edu/hotmobile2008/index.php?page=program-draft&amp;usg=__PxMMpwyAsI6INyLEinbK0HzcB_g=&amp;h=1500&amp;w=3600&amp;sz=277&amp;hl=fr&amp;start=1&amp;um=1&amp;tbnid=o78WRIXSFwEmKM:&amp;tbnh=63&amp;tbnw=150&amp;prev=/images?q=google+logo&amp;ndsp=18&amp;um=1&amp;hl=fr&amp;sa=X" TargetMode="External"/><Relationship Id="rId36" Type="http://schemas.openxmlformats.org/officeDocument/2006/relationships/image" Target="../media/image28.png"/><Relationship Id="rId49" Type="http://schemas.openxmlformats.org/officeDocument/2006/relationships/image" Target="../media/image41.jpeg"/><Relationship Id="rId57" Type="http://schemas.openxmlformats.org/officeDocument/2006/relationships/image" Target="../media/image48.jpeg"/><Relationship Id="rId10" Type="http://schemas.openxmlformats.org/officeDocument/2006/relationships/tags" Target="../tags/tag23.xml"/><Relationship Id="rId31" Type="http://schemas.openxmlformats.org/officeDocument/2006/relationships/hyperlink" Target="http://www.hi-media.com/" TargetMode="External"/><Relationship Id="rId44" Type="http://schemas.openxmlformats.org/officeDocument/2006/relationships/image" Target="../media/image36.png"/><Relationship Id="rId52" Type="http://schemas.openxmlformats.org/officeDocument/2006/relationships/image" Target="../media/image44.jpeg"/><Relationship Id="rId60" Type="http://schemas.openxmlformats.org/officeDocument/2006/relationships/hyperlink" Target="http://www.leguide.com/" TargetMode="External"/><Relationship Id="rId65" Type="http://schemas.openxmlformats.org/officeDocument/2006/relationships/image" Target="../media/image55.png"/><Relationship Id="rId73" Type="http://schemas.openxmlformats.org/officeDocument/2006/relationships/image" Target="../media/image63.jpeg"/><Relationship Id="rId78" Type="http://schemas.openxmlformats.org/officeDocument/2006/relationships/image" Target="../media/image68.png"/><Relationship Id="rId81" Type="http://schemas.openxmlformats.org/officeDocument/2006/relationships/image" Target="../media/image70.png"/><Relationship Id="rId86" Type="http://schemas.openxmlformats.org/officeDocument/2006/relationships/image" Target="../media/image75.jpeg"/><Relationship Id="rId94" Type="http://schemas.openxmlformats.org/officeDocument/2006/relationships/image" Target="../media/image82.png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image" Target="../media/image171.png"/><Relationship Id="rId18" Type="http://schemas.openxmlformats.org/officeDocument/2006/relationships/image" Target="../media/image175.jpeg"/><Relationship Id="rId3" Type="http://schemas.openxmlformats.org/officeDocument/2006/relationships/tags" Target="../tags/tag172.xml"/><Relationship Id="rId21" Type="http://schemas.openxmlformats.org/officeDocument/2006/relationships/image" Target="../media/image178.jpeg"/><Relationship Id="rId7" Type="http://schemas.openxmlformats.org/officeDocument/2006/relationships/tags" Target="../tags/tag176.xml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174.png"/><Relationship Id="rId2" Type="http://schemas.openxmlformats.org/officeDocument/2006/relationships/tags" Target="../tags/tag171.xml"/><Relationship Id="rId16" Type="http://schemas.openxmlformats.org/officeDocument/2006/relationships/image" Target="../media/image91.png"/><Relationship Id="rId20" Type="http://schemas.openxmlformats.org/officeDocument/2006/relationships/image" Target="../media/image177.png"/><Relationship Id="rId1" Type="http://schemas.openxmlformats.org/officeDocument/2006/relationships/vmlDrawing" Target="../drawings/vmlDrawing17.vml"/><Relationship Id="rId6" Type="http://schemas.openxmlformats.org/officeDocument/2006/relationships/tags" Target="../tags/tag17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74.xml"/><Relationship Id="rId15" Type="http://schemas.openxmlformats.org/officeDocument/2006/relationships/image" Target="../media/image173.jpeg"/><Relationship Id="rId10" Type="http://schemas.openxmlformats.org/officeDocument/2006/relationships/tags" Target="../tags/tag179.xml"/><Relationship Id="rId19" Type="http://schemas.openxmlformats.org/officeDocument/2006/relationships/image" Target="../media/image176.jpeg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image" Target="../media/image17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0.xml"/><Relationship Id="rId18" Type="http://schemas.openxmlformats.org/officeDocument/2006/relationships/image" Target="../media/image180.png"/><Relationship Id="rId3" Type="http://schemas.openxmlformats.org/officeDocument/2006/relationships/tags" Target="../tags/tag181.xml"/><Relationship Id="rId104" Type="http://schemas.openxmlformats.org/officeDocument/2006/relationships/image" Target="../media/image183.wmf"/><Relationship Id="rId7" Type="http://schemas.openxmlformats.org/officeDocument/2006/relationships/tags" Target="../tags/tag185.xml"/><Relationship Id="rId12" Type="http://schemas.openxmlformats.org/officeDocument/2006/relationships/tags" Target="../tags/tag189.xml"/><Relationship Id="rId17" Type="http://schemas.openxmlformats.org/officeDocument/2006/relationships/image" Target="../media/image179.png"/><Relationship Id="rId103" Type="http://schemas.openxmlformats.org/officeDocument/2006/relationships/image" Target="../media/image64.jpeg"/><Relationship Id="rId2" Type="http://schemas.openxmlformats.org/officeDocument/2006/relationships/tags" Target="../tags/tag180.xml"/><Relationship Id="rId16" Type="http://schemas.openxmlformats.org/officeDocument/2006/relationships/image" Target="../media/image91.png"/><Relationship Id="rId1" Type="http://schemas.openxmlformats.org/officeDocument/2006/relationships/vmlDrawing" Target="../drawings/vmlDrawing18.vml"/><Relationship Id="rId6" Type="http://schemas.openxmlformats.org/officeDocument/2006/relationships/tags" Target="../tags/tag184.xml"/><Relationship Id="rId11" Type="http://schemas.openxmlformats.org/officeDocument/2006/relationships/tags" Target="../tags/tag188.xml"/><Relationship Id="rId102" Type="http://schemas.openxmlformats.org/officeDocument/2006/relationships/image" Target="../media/image182.png"/><Relationship Id="rId5" Type="http://schemas.openxmlformats.org/officeDocument/2006/relationships/tags" Target="../tags/tag183.xml"/><Relationship Id="rId15" Type="http://schemas.openxmlformats.org/officeDocument/2006/relationships/oleObject" Target="../embeddings/oleObject18.bin"/><Relationship Id="rId10" Type="http://schemas.openxmlformats.org/officeDocument/2006/relationships/tags" Target="../tags/tag187.xml"/><Relationship Id="rId19" Type="http://schemas.openxmlformats.org/officeDocument/2006/relationships/image" Target="../media/image181.png"/><Relationship Id="rId101" Type="http://schemas.microsoft.com/office/2007/relationships/media" Target="../media/media3.avi"/><Relationship Id="rId4" Type="http://schemas.openxmlformats.org/officeDocument/2006/relationships/tags" Target="../tags/tag182.xml"/><Relationship Id="rId9" Type="http://schemas.openxmlformats.org/officeDocument/2006/relationships/video" Target="../media/media3.avi"/><Relationship Id="rId14" Type="http://schemas.openxmlformats.org/officeDocument/2006/relationships/slideLayout" Target="../slideLayouts/slideLayout6.xml"/><Relationship Id="rId105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1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jerome.bourgeais@capgemini.com" TargetMode="External"/><Relationship Id="rId13" Type="http://schemas.openxmlformats.org/officeDocument/2006/relationships/hyperlink" Target="mailto:mdechassey@sri-france.org" TargetMode="External"/><Relationship Id="rId3" Type="http://schemas.openxmlformats.org/officeDocument/2006/relationships/tags" Target="../tags/tag194.xml"/><Relationship Id="rId7" Type="http://schemas.openxmlformats.org/officeDocument/2006/relationships/hyperlink" Target="mailto:francoise.chambre@udecam.fr" TargetMode="External"/><Relationship Id="rId12" Type="http://schemas.openxmlformats.org/officeDocument/2006/relationships/hyperlink" Target="mailto:mdelamarche@sri-france.org" TargetMode="External"/><Relationship Id="rId2" Type="http://schemas.openxmlformats.org/officeDocument/2006/relationships/tags" Target="../tags/tag193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185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84.png"/><Relationship Id="rId4" Type="http://schemas.openxmlformats.org/officeDocument/2006/relationships/tags" Target="../tags/tag195.xml"/><Relationship Id="rId9" Type="http://schemas.openxmlformats.org/officeDocument/2006/relationships/hyperlink" Target="mailto:thibault.cazenave@capgemini.com" TargetMode="External"/><Relationship Id="rId14" Type="http://schemas.openxmlformats.org/officeDocument/2006/relationships/image" Target="../media/image18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86.png"/><Relationship Id="rId2" Type="http://schemas.openxmlformats.org/officeDocument/2006/relationships/tags" Target="../tags/tag2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jpe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vmlDrawing" Target="../drawings/vmlDrawing7.v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 bwMode="auto">
          <a:xfrm>
            <a:off x="3206044" y="4129434"/>
            <a:ext cx="6699956" cy="1718473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4667" y="4323089"/>
            <a:ext cx="73145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OBSERVATOIRE DE L’E-PUB – 9</a:t>
            </a:r>
            <a:r>
              <a:rPr lang="fr-FR" sz="3200" b="1" baseline="300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ème</a:t>
            </a:r>
            <a:r>
              <a:rPr lang="fr-FR" sz="3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ÉDITION</a:t>
            </a:r>
          </a:p>
          <a:p>
            <a:endParaRPr lang="en-GB" sz="3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4660" y="5107703"/>
            <a:ext cx="3385777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B10034"/>
              </a:buClr>
              <a:buSzPct val="100000"/>
            </a:pPr>
            <a:r>
              <a:rPr lang="en-US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Bilan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2012 – Projections 2013</a:t>
            </a:r>
            <a:endParaRPr lang="en-GB" sz="20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B10034"/>
              </a:buClr>
              <a:buSzPct val="100000"/>
            </a:pP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15 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Janvier</a:t>
            </a: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2013</a:t>
            </a:r>
          </a:p>
        </p:txBody>
      </p:sp>
      <p:sp>
        <p:nvSpPr>
          <p:cNvPr id="6" name="Rectangle 5"/>
          <p:cNvSpPr/>
          <p:nvPr/>
        </p:nvSpPr>
        <p:spPr>
          <a:xfrm>
            <a:off x="8135539" y="5435998"/>
            <a:ext cx="1570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B10034"/>
              </a:buClr>
              <a:buSzPct val="100000"/>
            </a:pP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#</a:t>
            </a:r>
            <a:r>
              <a:rPr lang="en-US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Obsdelepub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2000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ct 36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79562" name="think-cell Slide" r:id="rId3" imgW="270" imgH="270" progId="TCLayout.ActiveDocument.1">
              <p:embed/>
            </p:oleObj>
          </a:graphicData>
        </a:graphic>
      </p:graphicFrame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sz="2200" dirty="0" smtClean="0"/>
              <a:t>Les annonceurs combinent l’ensemble des canaux de communication pour optimiser leur stratégie digitale</a:t>
            </a:r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sp>
        <p:nvSpPr>
          <p:cNvPr id="102" name="Line 38"/>
          <p:cNvSpPr>
            <a:spLocks noChangeShapeType="1"/>
          </p:cNvSpPr>
          <p:nvPr/>
        </p:nvSpPr>
        <p:spPr bwMode="auto">
          <a:xfrm rot="295771" flipH="1">
            <a:off x="6044244" y="2372604"/>
            <a:ext cx="122334" cy="263161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03" name="AutoShape 34"/>
          <p:cNvSpPr>
            <a:spLocks noChangeArrowheads="1"/>
          </p:cNvSpPr>
          <p:nvPr/>
        </p:nvSpPr>
        <p:spPr bwMode="auto">
          <a:xfrm rot="16573931">
            <a:off x="3997117" y="-961591"/>
            <a:ext cx="2551010" cy="8086810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  <a:gd name="connsiteX0" fmla="*/ 0 w 18703"/>
              <a:gd name="connsiteY0" fmla="*/ 0 h 21605"/>
              <a:gd name="connsiteX1" fmla="*/ 3574 w 18703"/>
              <a:gd name="connsiteY1" fmla="*/ 21605 h 21605"/>
              <a:gd name="connsiteX2" fmla="*/ 12232 w 18703"/>
              <a:gd name="connsiteY2" fmla="*/ 21605 h 21605"/>
              <a:gd name="connsiteX3" fmla="*/ 18703 w 18703"/>
              <a:gd name="connsiteY3" fmla="*/ 5 h 21605"/>
              <a:gd name="connsiteX4" fmla="*/ 0 w 18703"/>
              <a:gd name="connsiteY4" fmla="*/ 0 h 21605"/>
              <a:gd name="connsiteX0" fmla="*/ 0 w 19227"/>
              <a:gd name="connsiteY0" fmla="*/ 0 h 21609"/>
              <a:gd name="connsiteX1" fmla="*/ 4098 w 19227"/>
              <a:gd name="connsiteY1" fmla="*/ 21609 h 21609"/>
              <a:gd name="connsiteX2" fmla="*/ 12756 w 19227"/>
              <a:gd name="connsiteY2" fmla="*/ 21609 h 21609"/>
              <a:gd name="connsiteX3" fmla="*/ 19227 w 19227"/>
              <a:gd name="connsiteY3" fmla="*/ 9 h 21609"/>
              <a:gd name="connsiteX4" fmla="*/ 0 w 19227"/>
              <a:gd name="connsiteY4" fmla="*/ 0 h 21609"/>
              <a:gd name="connsiteX0" fmla="*/ 0 w 19831"/>
              <a:gd name="connsiteY0" fmla="*/ 0 h 21659"/>
              <a:gd name="connsiteX1" fmla="*/ 4702 w 19831"/>
              <a:gd name="connsiteY1" fmla="*/ 21659 h 21659"/>
              <a:gd name="connsiteX2" fmla="*/ 13360 w 19831"/>
              <a:gd name="connsiteY2" fmla="*/ 21659 h 21659"/>
              <a:gd name="connsiteX3" fmla="*/ 19831 w 19831"/>
              <a:gd name="connsiteY3" fmla="*/ 59 h 21659"/>
              <a:gd name="connsiteX4" fmla="*/ 0 w 19831"/>
              <a:gd name="connsiteY4" fmla="*/ 0 h 21659"/>
              <a:gd name="connsiteX0" fmla="*/ 0 w 17839"/>
              <a:gd name="connsiteY0" fmla="*/ 0 h 21659"/>
              <a:gd name="connsiteX1" fmla="*/ 4702 w 17839"/>
              <a:gd name="connsiteY1" fmla="*/ 21659 h 21659"/>
              <a:gd name="connsiteX2" fmla="*/ 13360 w 17839"/>
              <a:gd name="connsiteY2" fmla="*/ 21659 h 21659"/>
              <a:gd name="connsiteX3" fmla="*/ 17839 w 17839"/>
              <a:gd name="connsiteY3" fmla="*/ 5 h 21659"/>
              <a:gd name="connsiteX4" fmla="*/ 0 w 17839"/>
              <a:gd name="connsiteY4" fmla="*/ 0 h 21659"/>
              <a:gd name="connsiteX0" fmla="*/ 0 w 17839"/>
              <a:gd name="connsiteY0" fmla="*/ 0 h 21659"/>
              <a:gd name="connsiteX1" fmla="*/ 4702 w 17839"/>
              <a:gd name="connsiteY1" fmla="*/ 21659 h 21659"/>
              <a:gd name="connsiteX2" fmla="*/ 15230 w 17839"/>
              <a:gd name="connsiteY2" fmla="*/ 21151 h 21659"/>
              <a:gd name="connsiteX3" fmla="*/ 17839 w 17839"/>
              <a:gd name="connsiteY3" fmla="*/ 5 h 21659"/>
              <a:gd name="connsiteX4" fmla="*/ 0 w 17839"/>
              <a:gd name="connsiteY4" fmla="*/ 0 h 21659"/>
              <a:gd name="connsiteX0" fmla="*/ 0 w 17839"/>
              <a:gd name="connsiteY0" fmla="*/ 0 h 21659"/>
              <a:gd name="connsiteX1" fmla="*/ 4702 w 17839"/>
              <a:gd name="connsiteY1" fmla="*/ 21659 h 21659"/>
              <a:gd name="connsiteX2" fmla="*/ 15264 w 17839"/>
              <a:gd name="connsiteY2" fmla="*/ 21269 h 21659"/>
              <a:gd name="connsiteX3" fmla="*/ 17839 w 17839"/>
              <a:gd name="connsiteY3" fmla="*/ 5 h 21659"/>
              <a:gd name="connsiteX4" fmla="*/ 0 w 17839"/>
              <a:gd name="connsiteY4" fmla="*/ 0 h 21659"/>
              <a:gd name="connsiteX0" fmla="*/ 0 w 17377"/>
              <a:gd name="connsiteY0" fmla="*/ 629 h 22288"/>
              <a:gd name="connsiteX1" fmla="*/ 4702 w 17377"/>
              <a:gd name="connsiteY1" fmla="*/ 22288 h 22288"/>
              <a:gd name="connsiteX2" fmla="*/ 15264 w 17377"/>
              <a:gd name="connsiteY2" fmla="*/ 21898 h 22288"/>
              <a:gd name="connsiteX3" fmla="*/ 17377 w 17377"/>
              <a:gd name="connsiteY3" fmla="*/ 0 h 22288"/>
              <a:gd name="connsiteX4" fmla="*/ 0 w 17377"/>
              <a:gd name="connsiteY4" fmla="*/ 629 h 22288"/>
              <a:gd name="connsiteX0" fmla="*/ 0 w 16772"/>
              <a:gd name="connsiteY0" fmla="*/ 0 h 21659"/>
              <a:gd name="connsiteX1" fmla="*/ 4702 w 16772"/>
              <a:gd name="connsiteY1" fmla="*/ 21659 h 21659"/>
              <a:gd name="connsiteX2" fmla="*/ 15264 w 16772"/>
              <a:gd name="connsiteY2" fmla="*/ 21269 h 21659"/>
              <a:gd name="connsiteX3" fmla="*/ 16772 w 16772"/>
              <a:gd name="connsiteY3" fmla="*/ 291 h 21659"/>
              <a:gd name="connsiteX4" fmla="*/ 0 w 16772"/>
              <a:gd name="connsiteY4" fmla="*/ 0 h 21659"/>
              <a:gd name="connsiteX0" fmla="*/ 0 w 16772"/>
              <a:gd name="connsiteY0" fmla="*/ 0 h 21769"/>
              <a:gd name="connsiteX1" fmla="*/ 4702 w 16772"/>
              <a:gd name="connsiteY1" fmla="*/ 21659 h 21769"/>
              <a:gd name="connsiteX2" fmla="*/ 14910 w 16772"/>
              <a:gd name="connsiteY2" fmla="*/ 21769 h 21769"/>
              <a:gd name="connsiteX3" fmla="*/ 16772 w 16772"/>
              <a:gd name="connsiteY3" fmla="*/ 291 h 21769"/>
              <a:gd name="connsiteX4" fmla="*/ 0 w 16772"/>
              <a:gd name="connsiteY4" fmla="*/ 0 h 21769"/>
              <a:gd name="connsiteX0" fmla="*/ 0 w 16772"/>
              <a:gd name="connsiteY0" fmla="*/ 0 h 21659"/>
              <a:gd name="connsiteX1" fmla="*/ 4702 w 16772"/>
              <a:gd name="connsiteY1" fmla="*/ 21659 h 21659"/>
              <a:gd name="connsiteX2" fmla="*/ 14710 w 16772"/>
              <a:gd name="connsiteY2" fmla="*/ 21627 h 21659"/>
              <a:gd name="connsiteX3" fmla="*/ 16772 w 16772"/>
              <a:gd name="connsiteY3" fmla="*/ 291 h 21659"/>
              <a:gd name="connsiteX4" fmla="*/ 0 w 16772"/>
              <a:gd name="connsiteY4" fmla="*/ 0 h 21659"/>
              <a:gd name="connsiteX0" fmla="*/ 0 w 17503"/>
              <a:gd name="connsiteY0" fmla="*/ 0 h 21640"/>
              <a:gd name="connsiteX1" fmla="*/ 5433 w 17503"/>
              <a:gd name="connsiteY1" fmla="*/ 21640 h 21640"/>
              <a:gd name="connsiteX2" fmla="*/ 15441 w 17503"/>
              <a:gd name="connsiteY2" fmla="*/ 21608 h 21640"/>
              <a:gd name="connsiteX3" fmla="*/ 17503 w 17503"/>
              <a:gd name="connsiteY3" fmla="*/ 272 h 21640"/>
              <a:gd name="connsiteX4" fmla="*/ 0 w 17503"/>
              <a:gd name="connsiteY4" fmla="*/ 0 h 21640"/>
              <a:gd name="connsiteX0" fmla="*/ 0 w 17503"/>
              <a:gd name="connsiteY0" fmla="*/ 0 h 21621"/>
              <a:gd name="connsiteX1" fmla="*/ 5903 w 17503"/>
              <a:gd name="connsiteY1" fmla="*/ 21621 h 21621"/>
              <a:gd name="connsiteX2" fmla="*/ 15441 w 17503"/>
              <a:gd name="connsiteY2" fmla="*/ 21608 h 21621"/>
              <a:gd name="connsiteX3" fmla="*/ 17503 w 17503"/>
              <a:gd name="connsiteY3" fmla="*/ 272 h 21621"/>
              <a:gd name="connsiteX4" fmla="*/ 0 w 17503"/>
              <a:gd name="connsiteY4" fmla="*/ 0 h 21621"/>
              <a:gd name="connsiteX0" fmla="*/ 0 w 17503"/>
              <a:gd name="connsiteY0" fmla="*/ 0 h 21608"/>
              <a:gd name="connsiteX1" fmla="*/ 5659 w 17503"/>
              <a:gd name="connsiteY1" fmla="*/ 21601 h 21608"/>
              <a:gd name="connsiteX2" fmla="*/ 15441 w 17503"/>
              <a:gd name="connsiteY2" fmla="*/ 21608 h 21608"/>
              <a:gd name="connsiteX3" fmla="*/ 17503 w 17503"/>
              <a:gd name="connsiteY3" fmla="*/ 272 h 21608"/>
              <a:gd name="connsiteX4" fmla="*/ 0 w 17503"/>
              <a:gd name="connsiteY4" fmla="*/ 0 h 21608"/>
              <a:gd name="connsiteX0" fmla="*/ 0 w 18030"/>
              <a:gd name="connsiteY0" fmla="*/ 0 h 21586"/>
              <a:gd name="connsiteX1" fmla="*/ 6186 w 18030"/>
              <a:gd name="connsiteY1" fmla="*/ 21579 h 21586"/>
              <a:gd name="connsiteX2" fmla="*/ 15968 w 18030"/>
              <a:gd name="connsiteY2" fmla="*/ 21586 h 21586"/>
              <a:gd name="connsiteX3" fmla="*/ 18030 w 18030"/>
              <a:gd name="connsiteY3" fmla="*/ 250 h 21586"/>
              <a:gd name="connsiteX4" fmla="*/ 0 w 18030"/>
              <a:gd name="connsiteY4" fmla="*/ 0 h 2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30" h="21586">
                <a:moveTo>
                  <a:pt x="0" y="0"/>
                </a:moveTo>
                <a:lnTo>
                  <a:pt x="6186" y="21579"/>
                </a:lnTo>
                <a:lnTo>
                  <a:pt x="15968" y="21586"/>
                </a:lnTo>
                <a:lnTo>
                  <a:pt x="18030" y="2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 dirty="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104" name="Text Box 36"/>
          <p:cNvSpPr txBox="1">
            <a:spLocks noChangeArrowheads="1"/>
          </p:cNvSpPr>
          <p:nvPr/>
        </p:nvSpPr>
        <p:spPr bwMode="auto">
          <a:xfrm>
            <a:off x="3879731" y="2748044"/>
            <a:ext cx="2840046" cy="6809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500" b="1" dirty="0" smtClean="0">
                <a:solidFill>
                  <a:srgbClr val="000000"/>
                </a:solidFill>
                <a:latin typeface="+mj-lt"/>
                <a:cs typeface="+mn-cs"/>
              </a:rPr>
              <a:t>Créer et maintenir une </a:t>
            </a: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500" b="1" dirty="0" smtClean="0">
                <a:solidFill>
                  <a:srgbClr val="000000"/>
                </a:solidFill>
                <a:latin typeface="+mj-lt"/>
                <a:cs typeface="+mn-cs"/>
              </a:rPr>
              <a:t>relation entre les clients / prospects et les marques</a:t>
            </a:r>
            <a:endParaRPr lang="fr-FR" sz="1500" b="1" i="1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105" name="Text Box 37"/>
          <p:cNvSpPr txBox="1">
            <a:spLocks noChangeArrowheads="1"/>
          </p:cNvSpPr>
          <p:nvPr/>
        </p:nvSpPr>
        <p:spPr bwMode="auto">
          <a:xfrm>
            <a:off x="1443363" y="2402746"/>
            <a:ext cx="2211974" cy="968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500" b="1" dirty="0" smtClean="0">
                <a:solidFill>
                  <a:srgbClr val="000000"/>
                </a:solidFill>
                <a:latin typeface="+mj-lt"/>
                <a:cs typeface="+mn-cs"/>
              </a:rPr>
              <a:t>Développer l’image et la notoriété des marques et des produits</a:t>
            </a: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endParaRPr lang="fr-FR" sz="700" b="1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500" b="1" dirty="0" smtClean="0">
                <a:solidFill>
                  <a:srgbClr val="000000"/>
                </a:solidFill>
                <a:latin typeface="+mj-lt"/>
                <a:cs typeface="+mn-cs"/>
              </a:rPr>
              <a:t>Acquérir de l’audience</a:t>
            </a:r>
            <a:endParaRPr lang="fr-FR" sz="1500" b="1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106" name="Line 35"/>
          <p:cNvSpPr>
            <a:spLocks noChangeShapeType="1"/>
          </p:cNvSpPr>
          <p:nvPr/>
        </p:nvSpPr>
        <p:spPr bwMode="auto">
          <a:xfrm rot="295771" flipH="1">
            <a:off x="3922717" y="1753974"/>
            <a:ext cx="115539" cy="219905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07" name="Text Box 40"/>
          <p:cNvSpPr txBox="1">
            <a:spLocks noChangeArrowheads="1"/>
          </p:cNvSpPr>
          <p:nvPr/>
        </p:nvSpPr>
        <p:spPr bwMode="auto">
          <a:xfrm>
            <a:off x="7003323" y="3009481"/>
            <a:ext cx="2066586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algn="ctr">
              <a:spcBef>
                <a:spcPts val="300"/>
              </a:spcBef>
            </a:pPr>
            <a:r>
              <a:rPr lang="fr-FR" sz="1500" b="1" dirty="0" smtClean="0">
                <a:latin typeface="+mj-lt"/>
              </a:rPr>
              <a:t>Générer des </a:t>
            </a:r>
            <a:r>
              <a:rPr lang="fr-FR" sz="1500" b="1" dirty="0" err="1" smtClean="0">
                <a:latin typeface="+mj-lt"/>
              </a:rPr>
              <a:t>leads</a:t>
            </a:r>
            <a:endParaRPr lang="fr-FR" sz="1500" dirty="0">
              <a:latin typeface="+mj-lt"/>
            </a:endParaRPr>
          </a:p>
        </p:txBody>
      </p:sp>
      <p:sp>
        <p:nvSpPr>
          <p:cNvPr id="108" name="Oval 43"/>
          <p:cNvSpPr>
            <a:spLocks noChangeArrowheads="1"/>
          </p:cNvSpPr>
          <p:nvPr/>
        </p:nvSpPr>
        <p:spPr bwMode="auto">
          <a:xfrm>
            <a:off x="2363276" y="1584252"/>
            <a:ext cx="372147" cy="372147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txBody>
          <a:bodyPr wrap="none" lIns="36000" rIns="36000" anchor="ctr"/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109" name="Oval 44"/>
          <p:cNvSpPr>
            <a:spLocks noChangeArrowheads="1"/>
          </p:cNvSpPr>
          <p:nvPr/>
        </p:nvSpPr>
        <p:spPr bwMode="auto">
          <a:xfrm>
            <a:off x="5113680" y="2035022"/>
            <a:ext cx="372147" cy="372147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txBody>
          <a:bodyPr wrap="none" lIns="36000" rIns="36000" anchor="ctr"/>
          <a:lstStyle/>
          <a:p>
            <a:pPr algn="ctr"/>
            <a:r>
              <a:rPr lang="fr-FR" sz="1400" b="1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10" name="Oval 45"/>
          <p:cNvSpPr>
            <a:spLocks noChangeArrowheads="1"/>
          </p:cNvSpPr>
          <p:nvPr/>
        </p:nvSpPr>
        <p:spPr bwMode="auto">
          <a:xfrm>
            <a:off x="7850542" y="2410672"/>
            <a:ext cx="372147" cy="372147"/>
          </a:xfrm>
          <a:prstGeom prst="ellipse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txBody>
          <a:bodyPr wrap="none" lIns="36000" rIns="36000" anchor="ctr"/>
          <a:lstStyle/>
          <a:p>
            <a:pPr algn="ctr"/>
            <a:r>
              <a:rPr lang="fr-FR" sz="1400" b="1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11" name="Text Box 37"/>
          <p:cNvSpPr txBox="1">
            <a:spLocks noChangeArrowheads="1"/>
          </p:cNvSpPr>
          <p:nvPr/>
        </p:nvSpPr>
        <p:spPr bwMode="auto">
          <a:xfrm>
            <a:off x="1818451" y="1923543"/>
            <a:ext cx="1461798" cy="433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sz="1600" b="1" dirty="0" smtClean="0">
                <a:solidFill>
                  <a:srgbClr val="C00000"/>
                </a:solidFill>
                <a:latin typeface="+mj-lt"/>
              </a:rPr>
              <a:t>Visibilité</a:t>
            </a:r>
          </a:p>
        </p:txBody>
      </p:sp>
      <p:sp>
        <p:nvSpPr>
          <p:cNvPr id="112" name="Text Box 36"/>
          <p:cNvSpPr txBox="1">
            <a:spLocks noChangeArrowheads="1"/>
          </p:cNvSpPr>
          <p:nvPr/>
        </p:nvSpPr>
        <p:spPr bwMode="auto">
          <a:xfrm>
            <a:off x="4660973" y="2317300"/>
            <a:ext cx="1277563" cy="433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sz="1600" b="1" dirty="0" smtClean="0">
                <a:solidFill>
                  <a:srgbClr val="C00000"/>
                </a:solidFill>
                <a:latin typeface="+mj-lt"/>
              </a:rPr>
              <a:t>Engagement</a:t>
            </a:r>
            <a:endParaRPr lang="fr-FR" sz="1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3" name="Text Box 36"/>
          <p:cNvSpPr txBox="1">
            <a:spLocks noChangeArrowheads="1"/>
          </p:cNvSpPr>
          <p:nvPr/>
        </p:nvSpPr>
        <p:spPr bwMode="auto">
          <a:xfrm>
            <a:off x="7111911" y="2658371"/>
            <a:ext cx="1849410" cy="433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3600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sz="1600" b="1" dirty="0" smtClean="0">
                <a:solidFill>
                  <a:srgbClr val="C00000"/>
                </a:solidFill>
                <a:latin typeface="+mj-lt"/>
              </a:rPr>
              <a:t>Performance</a:t>
            </a:r>
            <a:endParaRPr lang="fr-FR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4" name="Text Box 37"/>
          <p:cNvSpPr txBox="1">
            <a:spLocks noChangeArrowheads="1"/>
          </p:cNvSpPr>
          <p:nvPr/>
        </p:nvSpPr>
        <p:spPr bwMode="auto">
          <a:xfrm>
            <a:off x="1443363" y="3440704"/>
            <a:ext cx="2211974" cy="3817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Display </a:t>
            </a:r>
            <a:r>
              <a:rPr lang="fr-FR" sz="12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Branding</a:t>
            </a:r>
            <a:endParaRPr lang="fr-FR" sz="1200" b="1" dirty="0" smtClean="0">
              <a:solidFill>
                <a:schemeClr val="accent5">
                  <a:lumMod val="75000"/>
                </a:schemeClr>
              </a:solidFill>
              <a:latin typeface="+mj-lt"/>
              <a:cs typeface="+mn-cs"/>
            </a:endParaRP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Emailing</a:t>
            </a:r>
            <a:r>
              <a:rPr lang="fr-FR" sz="12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 de notoriété</a:t>
            </a:r>
            <a:endParaRPr lang="fr-FR" sz="1200" b="1" dirty="0">
              <a:solidFill>
                <a:schemeClr val="accent5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15" name="Text Box 37"/>
          <p:cNvSpPr txBox="1">
            <a:spLocks noChangeArrowheads="1"/>
          </p:cNvSpPr>
          <p:nvPr/>
        </p:nvSpPr>
        <p:spPr bwMode="auto">
          <a:xfrm>
            <a:off x="4193767" y="3482862"/>
            <a:ext cx="2211974" cy="4076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smtClean="0">
                <a:solidFill>
                  <a:srgbClr val="7F7F7F">
                    <a:lumMod val="75000"/>
                  </a:srgbClr>
                </a:solidFill>
                <a:latin typeface="Calibri"/>
              </a:rPr>
              <a:t>Réseaux sociaux</a:t>
            </a: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smtClean="0">
                <a:solidFill>
                  <a:srgbClr val="7F7F7F">
                    <a:lumMod val="75000"/>
                  </a:srgbClr>
                </a:solidFill>
                <a:latin typeface="Calibri"/>
              </a:rPr>
              <a:t>Blogueurs influents</a:t>
            </a:r>
          </a:p>
        </p:txBody>
      </p:sp>
      <p:sp>
        <p:nvSpPr>
          <p:cNvPr id="116" name="Text Box 37"/>
          <p:cNvSpPr txBox="1">
            <a:spLocks noChangeArrowheads="1"/>
          </p:cNvSpPr>
          <p:nvPr/>
        </p:nvSpPr>
        <p:spPr bwMode="auto">
          <a:xfrm>
            <a:off x="6930629" y="3369839"/>
            <a:ext cx="2211974" cy="563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000" rIns="0">
            <a:spAutoFit/>
          </a:bodyPr>
          <a:lstStyle/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Search</a:t>
            </a:r>
            <a:r>
              <a:rPr lang="fr-FR" sz="12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, </a:t>
            </a:r>
            <a:r>
              <a:rPr lang="fr-FR" sz="1200" b="1" dirty="0" smtClean="0">
                <a:solidFill>
                  <a:srgbClr val="7F7F7F">
                    <a:lumMod val="75000"/>
                  </a:srgbClr>
                </a:solidFill>
                <a:latin typeface="Calibri"/>
              </a:rPr>
              <a:t>Affiliation, Comparateurs</a:t>
            </a:r>
            <a:endParaRPr lang="fr-FR" sz="1200" b="1" dirty="0" smtClean="0">
              <a:solidFill>
                <a:schemeClr val="accent5">
                  <a:lumMod val="75000"/>
                </a:schemeClr>
              </a:solidFill>
              <a:latin typeface="+mj-lt"/>
              <a:cs typeface="+mn-cs"/>
            </a:endParaRP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Emailing</a:t>
            </a:r>
            <a:r>
              <a:rPr lang="fr-FR" sz="12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 à la performance</a:t>
            </a:r>
          </a:p>
          <a:p>
            <a:pPr lvl="0" algn="ctr">
              <a:lnSpc>
                <a:spcPct val="85000"/>
              </a:lnSpc>
              <a:buClr>
                <a:srgbClr val="774A39"/>
              </a:buClr>
              <a:buSzPct val="80000"/>
            </a:pPr>
            <a:r>
              <a:rPr lang="fr-FR" sz="12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+mn-cs"/>
              </a:rPr>
              <a:t>Display à la performance</a:t>
            </a:r>
          </a:p>
        </p:txBody>
      </p:sp>
      <p:sp>
        <p:nvSpPr>
          <p:cNvPr id="117" name="Line 35"/>
          <p:cNvSpPr>
            <a:spLocks noChangeShapeType="1"/>
          </p:cNvSpPr>
          <p:nvPr/>
        </p:nvSpPr>
        <p:spPr bwMode="auto">
          <a:xfrm rot="295771" flipH="1">
            <a:off x="6557745" y="2092323"/>
            <a:ext cx="77006" cy="199423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pic>
        <p:nvPicPr>
          <p:cNvPr id="118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578" y="3974889"/>
            <a:ext cx="2680207" cy="1809374"/>
          </a:xfrm>
          <a:prstGeom prst="rect">
            <a:avLst/>
          </a:prstGeom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</p:pic>
      <p:sp>
        <p:nvSpPr>
          <p:cNvPr id="119" name="AutoShape 5"/>
          <p:cNvSpPr>
            <a:spLocks noChangeAspect="1" noChangeArrowheads="1" noTextEdit="1"/>
          </p:cNvSpPr>
          <p:nvPr/>
        </p:nvSpPr>
        <p:spPr bwMode="auto">
          <a:xfrm>
            <a:off x="6335615" y="3891133"/>
            <a:ext cx="3147863" cy="209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pic>
        <p:nvPicPr>
          <p:cNvPr id="120" name="Picture 4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34670" y="2948667"/>
            <a:ext cx="643000" cy="642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</p:pic>
      <p:sp>
        <p:nvSpPr>
          <p:cNvPr id="121" name="TextBox 120"/>
          <p:cNvSpPr txBox="1"/>
          <p:nvPr/>
        </p:nvSpPr>
        <p:spPr bwMode="auto">
          <a:xfrm>
            <a:off x="1114646" y="5904689"/>
            <a:ext cx="269941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Des formats publicitaires </a:t>
            </a:r>
            <a:r>
              <a:rPr lang="fr-FR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impactants</a:t>
            </a:r>
            <a:endParaRPr lang="fr-FR" sz="1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 bwMode="auto">
          <a:xfrm>
            <a:off x="3929255" y="5904689"/>
            <a:ext cx="2320713" cy="45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De l’animation de communauté</a:t>
            </a:r>
          </a:p>
          <a:p>
            <a:pPr algn="ctr">
              <a:lnSpc>
                <a:spcPct val="90000"/>
              </a:lnSpc>
            </a:pPr>
            <a:r>
              <a:rPr lang="fr-F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autour de sa marque</a:t>
            </a:r>
          </a:p>
        </p:txBody>
      </p:sp>
      <p:sp>
        <p:nvSpPr>
          <p:cNvPr id="123" name="TextBox 122"/>
          <p:cNvSpPr txBox="1"/>
          <p:nvPr/>
        </p:nvSpPr>
        <p:spPr bwMode="auto">
          <a:xfrm>
            <a:off x="6425636" y="5904689"/>
            <a:ext cx="2967822" cy="26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De la génération de trafic, de ventes, etc.</a:t>
            </a:r>
          </a:p>
        </p:txBody>
      </p:sp>
      <p:pic>
        <p:nvPicPr>
          <p:cNvPr id="12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0707" y="3974889"/>
            <a:ext cx="2577292" cy="18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</p:pic>
      <p:sp>
        <p:nvSpPr>
          <p:cNvPr id="126" name="Text Box 37"/>
          <p:cNvSpPr txBox="1">
            <a:spLocks noChangeArrowheads="1"/>
          </p:cNvSpPr>
          <p:nvPr/>
        </p:nvSpPr>
        <p:spPr bwMode="auto">
          <a:xfrm>
            <a:off x="204893" y="1952446"/>
            <a:ext cx="1350752" cy="663178"/>
          </a:xfrm>
          <a:prstGeom prst="rightArrow">
            <a:avLst>
              <a:gd name="adj1" fmla="val 100000"/>
              <a:gd name="adj2" fmla="val 12247"/>
            </a:avLst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txBody>
          <a:bodyPr wrap="square" lIns="36000" rIns="0"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fr-FR" sz="1400" b="1" i="1" dirty="0" smtClean="0">
                <a:solidFill>
                  <a:srgbClr val="C00000"/>
                </a:solidFill>
                <a:latin typeface="+mj-lt"/>
              </a:rPr>
              <a:t>Objectifs</a:t>
            </a:r>
          </a:p>
          <a:p>
            <a:pPr algn="ctr">
              <a:spcBef>
                <a:spcPts val="0"/>
              </a:spcBef>
            </a:pPr>
            <a:r>
              <a:rPr lang="fr-FR" sz="1400" b="1" i="1" dirty="0" smtClean="0">
                <a:solidFill>
                  <a:srgbClr val="C00000"/>
                </a:solidFill>
                <a:latin typeface="+mj-lt"/>
              </a:rPr>
              <a:t>de la campagne</a:t>
            </a:r>
          </a:p>
        </p:txBody>
      </p:sp>
      <p:sp>
        <p:nvSpPr>
          <p:cNvPr id="127" name="Text Box 37"/>
          <p:cNvSpPr txBox="1">
            <a:spLocks noChangeArrowheads="1"/>
          </p:cNvSpPr>
          <p:nvPr/>
        </p:nvSpPr>
        <p:spPr bwMode="auto">
          <a:xfrm>
            <a:off x="63379" y="3187249"/>
            <a:ext cx="1350752" cy="663178"/>
          </a:xfrm>
          <a:prstGeom prst="rightArrow">
            <a:avLst>
              <a:gd name="adj1" fmla="val 100000"/>
              <a:gd name="adj2" fmla="val 12247"/>
            </a:avLst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txBody>
          <a:bodyPr wrap="square" lIns="36000" rIns="0"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fr-FR" sz="1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Canaux de communication</a:t>
            </a:r>
          </a:p>
        </p:txBody>
      </p:sp>
      <p:pic>
        <p:nvPicPr>
          <p:cNvPr id="279564" name="Picture 12"/>
          <p:cNvPicPr>
            <a:picLocks noChangeAspect="1" noChangeArrowheads="1"/>
          </p:cNvPicPr>
          <p:nvPr/>
        </p:nvPicPr>
        <p:blipFill>
          <a:blip r:embed="rId7" cstate="print"/>
          <a:srcRect b="10192"/>
          <a:stretch>
            <a:fillRect/>
          </a:stretch>
        </p:blipFill>
        <p:spPr bwMode="auto">
          <a:xfrm>
            <a:off x="6524066" y="3982807"/>
            <a:ext cx="2750075" cy="180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80898" name="think-cell Slide" r:id="rId22" imgW="270" imgH="270" progId="TCLayout.ActiveDocument.1">
              <p:embed/>
            </p:oleObj>
          </a:graphicData>
        </a:graphic>
      </p:graphicFrame>
      <p:sp>
        <p:nvSpPr>
          <p:cNvPr id="19" name="Rectangle 18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/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411049" y="1700527"/>
            <a:ext cx="5336608" cy="2425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73050" indent="-273050" eaLnBrk="0" hangingPunct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repli des annonceurs vers le </a:t>
            </a:r>
            <a:r>
              <a:rPr lang="fr-FR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observé au S1 2012 s’est accentué au S2</a:t>
            </a:r>
          </a:p>
          <a:p>
            <a:pPr marL="273050" indent="-27305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marché français est tiré par les acteurs du secteur agroalimentaire et de la grande distribution</a:t>
            </a:r>
          </a:p>
          <a:p>
            <a:pPr marL="273050" indent="-27305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« 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alliance » Yahoo &amp; Bing stimule l’innovation sur le marché en proposant de nouvelles fonctionnalités (Ex : format </a:t>
            </a:r>
            <a:r>
              <a:rPr lang="fr-FR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Rich</a:t>
            </a:r>
            <a:r>
              <a:rPr lang="fr-F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Ad in </a:t>
            </a:r>
            <a:r>
              <a:rPr lang="fr-FR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273050" indent="-27305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nouvelles opérations spéciales intégrant des composantes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émergent (Ex : offre Brand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Your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Aufeminin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cf. p. 15)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049" y="1304825"/>
            <a:ext cx="5336607" cy="396000"/>
            <a:chOff x="-2968752" y="1127788"/>
            <a:chExt cx="4176840" cy="456064"/>
          </a:xfrm>
        </p:grpSpPr>
        <p:pic>
          <p:nvPicPr>
            <p:cNvPr id="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>
              <p:custDataLst>
                <p:tags r:id="rId19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err="1" smtClean="0">
                  <a:solidFill>
                    <a:schemeClr val="bg2"/>
                  </a:solidFill>
                  <a:latin typeface="+mj-lt"/>
                </a:rPr>
                <a:t>Search</a:t>
              </a: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 (+7% à fin 2012)</a:t>
              </a:r>
            </a:p>
          </p:txBody>
        </p:sp>
      </p:grpSp>
      <p:sp>
        <p:nvSpPr>
          <p:cNvPr id="14" name="TextBox 13"/>
          <p:cNvSpPr txBox="1"/>
          <p:nvPr/>
        </p:nvSpPr>
        <p:spPr bwMode="auto">
          <a:xfrm>
            <a:off x="5961140" y="3492413"/>
            <a:ext cx="3984104" cy="6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3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Rich</a:t>
            </a:r>
            <a:r>
              <a:rPr lang="fr-FR" sz="13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Ad in </a:t>
            </a:r>
            <a:r>
              <a:rPr lang="fr-FR" sz="13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Search</a:t>
            </a:r>
            <a:endParaRPr lang="fr-FR" sz="13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fr-FR" sz="13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Introduction de vidéo directement dans la page </a:t>
            </a:r>
            <a:br>
              <a:rPr lang="fr-FR" sz="13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3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de résultats au niveau des liens sponsorisés</a:t>
            </a:r>
          </a:p>
        </p:txBody>
      </p:sp>
      <p:pic>
        <p:nvPicPr>
          <p:cNvPr id="16" name="Picture 2" descr="image00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37211" y="1332113"/>
            <a:ext cx="3416768" cy="204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Date Placeholder 3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350834" y="104918"/>
            <a:ext cx="8378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</a:rPr>
              <a:t>Les investissements sur les leviers à la performance ont continué de croître malgré des conditions de marché de plus en plus difficiles (1/2)</a:t>
            </a:r>
            <a:endParaRPr lang="fr-FR" sz="22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411049" y="4598595"/>
            <a:ext cx="5336608" cy="1582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tIns="72000" anchor="t">
            <a:noAutofit/>
          </a:bodyPr>
          <a:lstStyle/>
          <a:p>
            <a:pPr marL="266700" indent="-26670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00" dirty="0" smtClean="0">
                <a:solidFill>
                  <a:schemeClr val="tx1"/>
                </a:solidFill>
              </a:rPr>
              <a:t>Une contraction du nombre de programmes compensée par des campagnes de plus en plus efficaces</a:t>
            </a:r>
          </a:p>
          <a:p>
            <a:pPr marL="266700" indent="-26670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00" dirty="0" smtClean="0">
                <a:solidFill>
                  <a:schemeClr val="tx1"/>
                </a:solidFill>
              </a:rPr>
              <a:t>Les secteurs porteurs : Finance / Assurance, Maison, Articles et matériels de sport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1049" y="4188763"/>
            <a:ext cx="5336608" cy="396000"/>
            <a:chOff x="-2968752" y="1127788"/>
            <a:chExt cx="4176840" cy="456064"/>
          </a:xfrm>
        </p:grpSpPr>
        <p:pic>
          <p:nvPicPr>
            <p:cNvPr id="3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>
              <p:custDataLst>
                <p:tags r:id="rId17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Affiliation (+5% à fin 2012)</a:t>
              </a:r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6177491" y="6069084"/>
            <a:ext cx="2933547" cy="28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*Source : baromètre Affiliation, bilan S1 2012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6273209" y="4401878"/>
            <a:ext cx="3237338" cy="166720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8691612" y="220466"/>
            <a:ext cx="818975" cy="472154"/>
            <a:chOff x="-166255" y="-225631"/>
            <a:chExt cx="9737767" cy="5613997"/>
          </a:xfrm>
        </p:grpSpPr>
        <p:grpSp>
          <p:nvGrpSpPr>
            <p:cNvPr id="61" name="Group 9"/>
            <p:cNvGrpSpPr/>
            <p:nvPr>
              <p:custDataLst>
                <p:tags r:id="rId12"/>
              </p:custDataLst>
            </p:nvPr>
          </p:nvGrpSpPr>
          <p:grpSpPr>
            <a:xfrm>
              <a:off x="80708" y="297954"/>
              <a:ext cx="9408922" cy="5090412"/>
              <a:chOff x="1086902" y="1626062"/>
              <a:chExt cx="7297964" cy="3948336"/>
            </a:xfrm>
          </p:grpSpPr>
          <p:sp>
            <p:nvSpPr>
              <p:cNvPr id="65" name="AutoShape 34"/>
              <p:cNvSpPr>
                <a:spLocks noChangeArrowheads="1"/>
              </p:cNvSpPr>
              <p:nvPr/>
            </p:nvSpPr>
            <p:spPr bwMode="auto">
              <a:xfrm rot="16573931">
                <a:off x="2761716" y="-48752"/>
                <a:ext cx="3948336" cy="7297964"/>
              </a:xfrm>
              <a:custGeom>
                <a:avLst/>
                <a:gdLst>
                  <a:gd name="T0" fmla="*/ 0 w 21600"/>
                  <a:gd name="T1" fmla="*/ 1 h 21600"/>
                  <a:gd name="T2" fmla="*/ 0 w 21600"/>
                  <a:gd name="T3" fmla="*/ 2 h 21600"/>
                  <a:gd name="T4" fmla="*/ 0 w 21600"/>
                  <a:gd name="T5" fmla="*/ 1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035 w 21600"/>
                  <a:gd name="T13" fmla="*/ 5039 h 21600"/>
                  <a:gd name="T14" fmla="*/ 16565 w 21600"/>
                  <a:gd name="T15" fmla="*/ 1656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6471" y="21600"/>
                    </a:lnTo>
                    <a:lnTo>
                      <a:pt x="1512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8900000" scaled="1"/>
                <a:tileRect/>
              </a:gradFill>
              <a:ln w="9525" cap="flat" cmpd="sng" algn="ctr">
                <a:noFill/>
                <a:prstDash val="solid"/>
                <a:miter lim="800000"/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66700" indent="-266700">
                  <a:lnSpc>
                    <a:spcPct val="9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accent2"/>
                  </a:buClr>
                  <a:buSzPct val="120000"/>
                  <a:buFont typeface="Wingdings" pitchFamily="2" charset="2"/>
                  <a:buChar char="§"/>
                  <a:tabLst>
                    <a:tab pos="9058275" algn="l"/>
                  </a:tabLst>
                  <a:defRPr/>
                </a:pPr>
                <a:endParaRPr lang="fr-FR" sz="1400">
                  <a:solidFill>
                    <a:schemeClr val="dk1"/>
                  </a:solidFill>
                  <a:latin typeface="+mj-lt"/>
                  <a:cs typeface="+mn-cs"/>
                </a:endParaRPr>
              </a:p>
            </p:txBody>
          </p:sp>
          <p:sp>
            <p:nvSpPr>
              <p:cNvPr id="66" name="Line 35"/>
              <p:cNvSpPr>
                <a:spLocks noChangeShapeType="1"/>
              </p:cNvSpPr>
              <p:nvPr/>
            </p:nvSpPr>
            <p:spPr bwMode="auto">
              <a:xfrm rot="295771" flipH="1">
                <a:off x="3297499" y="1845236"/>
                <a:ext cx="149225" cy="3220334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6000" rIns="36000" anchor="ctr"/>
              <a:lstStyle/>
              <a:p>
                <a:endParaRPr lang="fr-FR" sz="2000">
                  <a:latin typeface="+mj-lt"/>
                </a:endParaRPr>
              </a:p>
            </p:txBody>
          </p:sp>
          <p:sp>
            <p:nvSpPr>
              <p:cNvPr id="67" name="Line 38"/>
              <p:cNvSpPr>
                <a:spLocks noChangeShapeType="1"/>
              </p:cNvSpPr>
              <p:nvPr/>
            </p:nvSpPr>
            <p:spPr bwMode="auto">
              <a:xfrm rot="295771" flipH="1">
                <a:off x="5649155" y="2428959"/>
                <a:ext cx="130175" cy="2800291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6000" rIns="36000" anchor="ctr"/>
              <a:lstStyle/>
              <a:p>
                <a:endParaRPr lang="fr-FR" sz="2000">
                  <a:latin typeface="+mj-lt"/>
                </a:endParaRPr>
              </a:p>
            </p:txBody>
          </p:sp>
        </p:grpSp>
        <p:sp>
          <p:nvSpPr>
            <p:cNvPr id="62" name="Freeform 61"/>
            <p:cNvSpPr/>
            <p:nvPr>
              <p:custDataLst>
                <p:tags r:id="rId13"/>
              </p:custDataLst>
            </p:nvPr>
          </p:nvSpPr>
          <p:spPr bwMode="auto">
            <a:xfrm>
              <a:off x="-166255" y="-225631"/>
              <a:ext cx="3431969" cy="5094514"/>
            </a:xfrm>
            <a:custGeom>
              <a:avLst/>
              <a:gdLst>
                <a:gd name="connsiteX0" fmla="*/ 546265 w 3431969"/>
                <a:gd name="connsiteY0" fmla="*/ 0 h 5094514"/>
                <a:gd name="connsiteX1" fmla="*/ 0 w 3431969"/>
                <a:gd name="connsiteY1" fmla="*/ 5094514 h 5094514"/>
                <a:gd name="connsiteX2" fmla="*/ 2897580 w 3431969"/>
                <a:gd name="connsiteY2" fmla="*/ 4952010 h 5094514"/>
                <a:gd name="connsiteX3" fmla="*/ 3431969 w 3431969"/>
                <a:gd name="connsiteY3" fmla="*/ 831273 h 5094514"/>
                <a:gd name="connsiteX4" fmla="*/ 546265 w 3431969"/>
                <a:gd name="connsiteY4" fmla="*/ 0 h 50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1969" h="5094514">
                  <a:moveTo>
                    <a:pt x="546265" y="0"/>
                  </a:moveTo>
                  <a:lnTo>
                    <a:pt x="0" y="5094514"/>
                  </a:lnTo>
                  <a:lnTo>
                    <a:pt x="2897580" y="4952010"/>
                  </a:lnTo>
                  <a:lnTo>
                    <a:pt x="3431969" y="831273"/>
                  </a:lnTo>
                  <a:lnTo>
                    <a:pt x="546265" y="0"/>
                  </a:lnTo>
                  <a:close/>
                </a:path>
              </a:pathLst>
            </a:custGeom>
            <a:noFill/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63" name="Freeform 62"/>
            <p:cNvSpPr/>
            <p:nvPr>
              <p:custDataLst>
                <p:tags r:id="rId14"/>
              </p:custDataLst>
            </p:nvPr>
          </p:nvSpPr>
          <p:spPr bwMode="auto">
            <a:xfrm>
              <a:off x="5902036" y="1448790"/>
              <a:ext cx="3669476" cy="3123210"/>
            </a:xfrm>
            <a:custGeom>
              <a:avLst/>
              <a:gdLst>
                <a:gd name="connsiteX0" fmla="*/ 415637 w 3669476"/>
                <a:gd name="connsiteY0" fmla="*/ 0 h 3123210"/>
                <a:gd name="connsiteX1" fmla="*/ 0 w 3669476"/>
                <a:gd name="connsiteY1" fmla="*/ 3123210 h 3123210"/>
                <a:gd name="connsiteX2" fmla="*/ 3455720 w 3669476"/>
                <a:gd name="connsiteY2" fmla="*/ 2921329 h 3123210"/>
                <a:gd name="connsiteX3" fmla="*/ 3669476 w 3669476"/>
                <a:gd name="connsiteY3" fmla="*/ 890649 h 3123210"/>
                <a:gd name="connsiteX4" fmla="*/ 415637 w 3669476"/>
                <a:gd name="connsiteY4" fmla="*/ 0 h 3123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476" h="3123210">
                  <a:moveTo>
                    <a:pt x="415637" y="0"/>
                  </a:moveTo>
                  <a:lnTo>
                    <a:pt x="0" y="3123210"/>
                  </a:lnTo>
                  <a:lnTo>
                    <a:pt x="3455720" y="2921329"/>
                  </a:lnTo>
                  <a:lnTo>
                    <a:pt x="3669476" y="890649"/>
                  </a:lnTo>
                  <a:lnTo>
                    <a:pt x="415637" y="0"/>
                  </a:lnTo>
                  <a:close/>
                </a:path>
              </a:pathLst>
            </a:custGeom>
            <a:solidFill>
              <a:srgbClr val="B10034"/>
            </a:solidFill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64" name="Freeform 63"/>
            <p:cNvSpPr/>
            <p:nvPr>
              <p:custDataLst>
                <p:tags r:id="rId15"/>
              </p:custDataLst>
            </p:nvPr>
          </p:nvSpPr>
          <p:spPr bwMode="auto">
            <a:xfrm>
              <a:off x="2790701" y="605642"/>
              <a:ext cx="3467595" cy="4085111"/>
            </a:xfrm>
            <a:custGeom>
              <a:avLst/>
              <a:gdLst>
                <a:gd name="connsiteX0" fmla="*/ 546265 w 3467595"/>
                <a:gd name="connsiteY0" fmla="*/ 0 h 4085111"/>
                <a:gd name="connsiteX1" fmla="*/ 0 w 3467595"/>
                <a:gd name="connsiteY1" fmla="*/ 4085111 h 4085111"/>
                <a:gd name="connsiteX2" fmla="*/ 3051959 w 3467595"/>
                <a:gd name="connsiteY2" fmla="*/ 3966358 h 4085111"/>
                <a:gd name="connsiteX3" fmla="*/ 3467595 w 3467595"/>
                <a:gd name="connsiteY3" fmla="*/ 843148 h 4085111"/>
                <a:gd name="connsiteX4" fmla="*/ 546265 w 3467595"/>
                <a:gd name="connsiteY4" fmla="*/ 0 h 408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7595" h="4085111">
                  <a:moveTo>
                    <a:pt x="546265" y="0"/>
                  </a:moveTo>
                  <a:lnTo>
                    <a:pt x="0" y="4085111"/>
                  </a:lnTo>
                  <a:lnTo>
                    <a:pt x="3051959" y="3966358"/>
                  </a:lnTo>
                  <a:lnTo>
                    <a:pt x="3467595" y="843148"/>
                  </a:lnTo>
                  <a:lnTo>
                    <a:pt x="546265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 bwMode="auto">
          <a:xfrm>
            <a:off x="9024204" y="687566"/>
            <a:ext cx="806631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Performance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88380" y="5769370"/>
            <a:ext cx="5137787" cy="391944"/>
            <a:chOff x="522784" y="5749335"/>
            <a:chExt cx="4990668" cy="324000"/>
          </a:xfrm>
        </p:grpSpPr>
        <p:pic>
          <p:nvPicPr>
            <p:cNvPr id="31" name="Picture 4" descr="Afficher l'image en taille réelle">
              <a:hlinkClick r:id="rId25"/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22784" y="5749335"/>
              <a:ext cx="1052991" cy="324000"/>
            </a:xfrm>
            <a:prstGeom prst="rect">
              <a:avLst/>
            </a:prstGeom>
            <a:noFill/>
          </p:spPr>
        </p:pic>
        <p:pic>
          <p:nvPicPr>
            <p:cNvPr id="33" name="Picture 13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1759884" y="5749335"/>
              <a:ext cx="1261791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 descr="http://upload.wikimedia.org/wikipedia/en/5/5d/Commission_Junction_logo.png"/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05784" y="5749335"/>
              <a:ext cx="1184886" cy="324000"/>
            </a:xfrm>
            <a:prstGeom prst="rect">
              <a:avLst/>
            </a:prstGeom>
            <a:noFill/>
          </p:spPr>
        </p:pic>
        <p:pic>
          <p:nvPicPr>
            <p:cNvPr id="35" name="Picture 13" descr="http://www.publicidees.co.uk/img/uk/logo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574779" y="5749335"/>
              <a:ext cx="938673" cy="32400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</p:grpSp>
      <p:grpSp>
        <p:nvGrpSpPr>
          <p:cNvPr id="49" name="Group 48"/>
          <p:cNvGrpSpPr/>
          <p:nvPr/>
        </p:nvGrpSpPr>
        <p:grpSpPr>
          <a:xfrm>
            <a:off x="6439632" y="4447773"/>
            <a:ext cx="2904493" cy="1501577"/>
            <a:chOff x="6409627" y="4447773"/>
            <a:chExt cx="2904493" cy="1501577"/>
          </a:xfrm>
        </p:grpSpPr>
        <p:sp>
          <p:nvSpPr>
            <p:cNvPr id="44" name="Rounded Rectangle 43"/>
            <p:cNvSpPr/>
            <p:nvPr>
              <p:custDataLst>
                <p:tags r:id="rId4"/>
              </p:custDataLst>
            </p:nvPr>
          </p:nvSpPr>
          <p:spPr bwMode="auto">
            <a:xfrm>
              <a:off x="6409627" y="4447773"/>
              <a:ext cx="2904493" cy="45140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r>
                <a:rPr lang="fr-FR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cs"/>
                </a:rPr>
                <a:t>Une efficacité accrue des campagnes d’affiliation</a:t>
              </a:r>
            </a:p>
          </p:txBody>
        </p:sp>
        <p:sp>
          <p:nvSpPr>
            <p:cNvPr id="45" name="Rounded Rectangle 44"/>
            <p:cNvSpPr/>
            <p:nvPr>
              <p:custDataLst>
                <p:tags r:id="rId5"/>
              </p:custDataLst>
            </p:nvPr>
          </p:nvSpPr>
          <p:spPr bwMode="auto">
            <a:xfrm>
              <a:off x="6409627" y="4981295"/>
              <a:ext cx="2202746" cy="45140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r>
                <a:rPr lang="fr-F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Evolution du nombre de campagnes</a:t>
              </a:r>
            </a:p>
          </p:txBody>
        </p:sp>
        <p:sp>
          <p:nvSpPr>
            <p:cNvPr id="46" name="Rounded Rectangle 45"/>
            <p:cNvSpPr/>
            <p:nvPr>
              <p:custDataLst>
                <p:tags r:id="rId6"/>
              </p:custDataLst>
            </p:nvPr>
          </p:nvSpPr>
          <p:spPr bwMode="auto">
            <a:xfrm>
              <a:off x="6409627" y="5497947"/>
              <a:ext cx="2202746" cy="45140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r>
                <a:rPr lang="fr-F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Evolution du CA généré pour</a:t>
              </a:r>
              <a:br>
                <a:rPr lang="fr-F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fr-F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 e-marchants</a:t>
              </a:r>
            </a:p>
          </p:txBody>
        </p:sp>
        <p:sp>
          <p:nvSpPr>
            <p:cNvPr id="47" name="Rounded Rectangle 46"/>
            <p:cNvSpPr/>
            <p:nvPr>
              <p:custDataLst>
                <p:tags r:id="rId7"/>
              </p:custDataLst>
            </p:nvPr>
          </p:nvSpPr>
          <p:spPr bwMode="auto">
            <a:xfrm>
              <a:off x="8718697" y="4981295"/>
              <a:ext cx="574159" cy="45140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r>
                <a:rPr lang="fr-F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cs"/>
                </a:rPr>
                <a:t>-15%</a:t>
              </a:r>
            </a:p>
          </p:txBody>
        </p:sp>
        <p:sp>
          <p:nvSpPr>
            <p:cNvPr id="48" name="Rounded Rectangle 47"/>
            <p:cNvSpPr/>
            <p:nvPr>
              <p:custDataLst>
                <p:tags r:id="rId8"/>
              </p:custDataLst>
            </p:nvPr>
          </p:nvSpPr>
          <p:spPr bwMode="auto">
            <a:xfrm>
              <a:off x="8718697" y="5497947"/>
              <a:ext cx="574159" cy="45140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r>
                <a:rPr lang="fr-F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cs"/>
                </a:rPr>
                <a:t>+3%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1048" y="4784651"/>
            <a:ext cx="5336607" cy="1396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73050" indent="-273050" eaLnBrk="0" hangingPunct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emailing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fait preuve d’une bonne résistance  et reste stable</a:t>
            </a:r>
          </a:p>
          <a:p>
            <a:pPr marL="273050" indent="-273050" eaLnBrk="0" hangingPunct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démarche d’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auto-régulation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initiée par les principaux acteurs se poursuit et est de plus en plus reconnue par les annonceurs</a:t>
            </a:r>
          </a:p>
          <a:p>
            <a:pPr marL="273050" indent="-273050" eaLnBrk="0" hangingPunct="0"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nouveaux acteurs émergent autour du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Vendor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Relationship Management (VRM) – Exemple : la start-up française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OneCub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96962" name="think-cell Slide" r:id="rId15" imgW="270" imgH="270" progId="TCLayout.ActiveDocument.1">
              <p:embed/>
            </p:oleObj>
          </a:graphicData>
        </a:graphic>
      </p:graphicFrame>
      <p:sp>
        <p:nvSpPr>
          <p:cNvPr id="19" name="Rectangle 18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>
              <a:lnSpc>
                <a:spcPct val="90000"/>
              </a:lnSpc>
            </a:pPr>
            <a:endParaRPr lang="fr-FR" sz="12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411048" y="1700527"/>
            <a:ext cx="5336607" cy="26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73050" indent="-273050" eaLnBrk="0" hangingPunct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2012, les consommateurs ont tiré parti des comparateurs pour chercher les bonnes affaires</a:t>
            </a:r>
          </a:p>
          <a:p>
            <a:pPr marL="273050" indent="-273050" eaLnBrk="0" hangingPunct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marché des comparateurs est tiré par la croissance du e-commerce et stimulé par l’arrivée du groupe Google (Google Shopping, Flight,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Hotel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Finder)</a:t>
            </a:r>
          </a:p>
          <a:p>
            <a:pPr marL="273050" indent="-273050" eaLnBrk="0" hangingPunct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secteur du voyage reste touché par la baisse du pouvoir d’achat des ménages</a:t>
            </a:r>
          </a:p>
          <a:p>
            <a:pPr marL="273050" indent="-273050" eaLnBrk="0" hangingPunct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2013, en dehors de la poursuite de la croissance du e-commerce, les principaux relais de croissance attendus sont le mobile et le local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11048" y="1304825"/>
            <a:ext cx="5336607" cy="396000"/>
            <a:chOff x="-2968752" y="1127788"/>
            <a:chExt cx="4176840" cy="456064"/>
          </a:xfrm>
        </p:grpSpPr>
        <p:pic>
          <p:nvPicPr>
            <p:cNvPr id="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>
              <p:custDataLst>
                <p:tags r:id="rId12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rgbClr val="FFFFFF"/>
                  </a:solidFill>
                  <a:latin typeface="+mj-lt"/>
                </a:rPr>
                <a:t>Comparateurs (+7% à fin 2012)</a:t>
              </a:r>
            </a:p>
          </p:txBody>
        </p:sp>
      </p:grpSp>
      <p:sp>
        <p:nvSpPr>
          <p:cNvPr id="32" name="Date Placeholder 3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350835" y="104918"/>
            <a:ext cx="8399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</a:rPr>
              <a:t>Les investissements sur les leviers à la performance ont continué de croître malgré des conditions de marché de plus en plus difficiles (2/2)</a:t>
            </a:r>
            <a:endParaRPr lang="fr-FR" sz="22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grpSp>
        <p:nvGrpSpPr>
          <p:cNvPr id="3" name="Group 36"/>
          <p:cNvGrpSpPr/>
          <p:nvPr/>
        </p:nvGrpSpPr>
        <p:grpSpPr>
          <a:xfrm>
            <a:off x="411048" y="4390557"/>
            <a:ext cx="5336607" cy="396000"/>
            <a:chOff x="-2968752" y="1127788"/>
            <a:chExt cx="4176840" cy="456064"/>
          </a:xfrm>
        </p:grpSpPr>
        <p:pic>
          <p:nvPicPr>
            <p:cNvPr id="3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>
              <p:custDataLst>
                <p:tags r:id="rId10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fr-FR" sz="1600" b="1" i="1" dirty="0" err="1" smtClean="0">
                  <a:solidFill>
                    <a:srgbClr val="FFFFFF"/>
                  </a:solidFill>
                  <a:latin typeface="+mj-lt"/>
                </a:rPr>
                <a:t>Emailing</a:t>
              </a:r>
              <a:r>
                <a:rPr lang="fr-FR" sz="1600" b="1" i="1" dirty="0" smtClean="0">
                  <a:solidFill>
                    <a:srgbClr val="FFFFFF"/>
                  </a:solidFill>
                  <a:latin typeface="+mj-lt"/>
                </a:rPr>
                <a:t> (stable à fin 2012)</a:t>
              </a:r>
            </a:p>
          </p:txBody>
        </p:sp>
      </p:grpSp>
      <p:pic>
        <p:nvPicPr>
          <p:cNvPr id="59" name="Picture 5" descr="Mes partenaires dans Onecub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8943" y="4253633"/>
            <a:ext cx="2519938" cy="1744952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 bwMode="auto">
          <a:xfrm>
            <a:off x="6312214" y="6084088"/>
            <a:ext cx="3033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OneCub</a:t>
            </a:r>
            <a:r>
              <a:rPr lang="fr-FR" sz="1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permet à l’internaute de centraliser et de gérer les mails commerciaux reçus</a:t>
            </a:r>
          </a:p>
        </p:txBody>
      </p:sp>
      <p:sp>
        <p:nvSpPr>
          <p:cNvPr id="296977" name="Freeform 17"/>
          <p:cNvSpPr>
            <a:spLocks noEditPoints="1"/>
          </p:cNvSpPr>
          <p:nvPr/>
        </p:nvSpPr>
        <p:spPr bwMode="auto">
          <a:xfrm>
            <a:off x="8213987" y="1898806"/>
            <a:ext cx="837443" cy="214610"/>
          </a:xfrm>
          <a:custGeom>
            <a:avLst/>
            <a:gdLst/>
            <a:ahLst/>
            <a:cxnLst>
              <a:cxn ang="0">
                <a:pos x="0" y="75"/>
              </a:cxn>
              <a:cxn ang="0">
                <a:pos x="313" y="17"/>
              </a:cxn>
              <a:cxn ang="0">
                <a:pos x="313" y="34"/>
              </a:cxn>
              <a:cxn ang="0">
                <a:pos x="0" y="92"/>
              </a:cxn>
              <a:cxn ang="0">
                <a:pos x="0" y="75"/>
              </a:cxn>
              <a:cxn ang="0">
                <a:pos x="301" y="0"/>
              </a:cxn>
              <a:cxn ang="0">
                <a:pos x="359" y="17"/>
              </a:cxn>
              <a:cxn ang="0">
                <a:pos x="307" y="52"/>
              </a:cxn>
              <a:cxn ang="0">
                <a:pos x="301" y="0"/>
              </a:cxn>
            </a:cxnLst>
            <a:rect l="0" t="0" r="r" b="b"/>
            <a:pathLst>
              <a:path w="359" h="92">
                <a:moveTo>
                  <a:pt x="0" y="75"/>
                </a:moveTo>
                <a:lnTo>
                  <a:pt x="313" y="17"/>
                </a:lnTo>
                <a:lnTo>
                  <a:pt x="313" y="34"/>
                </a:lnTo>
                <a:lnTo>
                  <a:pt x="0" y="92"/>
                </a:lnTo>
                <a:lnTo>
                  <a:pt x="0" y="75"/>
                </a:lnTo>
                <a:close/>
                <a:moveTo>
                  <a:pt x="301" y="0"/>
                </a:moveTo>
                <a:lnTo>
                  <a:pt x="359" y="17"/>
                </a:lnTo>
                <a:lnTo>
                  <a:pt x="307" y="52"/>
                </a:lnTo>
                <a:lnTo>
                  <a:pt x="30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6494193" y="1454217"/>
            <a:ext cx="2613234" cy="47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Marché du e-commerce en France</a:t>
            </a:r>
          </a:p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(en Mds€)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6297184" y="3606710"/>
            <a:ext cx="1400608" cy="22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Source : FEVAD, </a:t>
            </a:r>
            <a:r>
              <a:rPr lang="fr-FR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Nov</a:t>
            </a: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2012</a:t>
            </a:r>
          </a:p>
        </p:txBody>
      </p:sp>
      <p:sp>
        <p:nvSpPr>
          <p:cNvPr id="296968" name="Rectangle 8"/>
          <p:cNvSpPr>
            <a:spLocks noChangeArrowheads="1"/>
          </p:cNvSpPr>
          <p:nvPr/>
        </p:nvSpPr>
        <p:spPr bwMode="auto">
          <a:xfrm>
            <a:off x="6310494" y="2740485"/>
            <a:ext cx="471207" cy="471208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147938" y="2630849"/>
            <a:ext cx="471207" cy="580846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6970" name="Rectangle 10"/>
          <p:cNvSpPr>
            <a:spLocks noChangeArrowheads="1"/>
          </p:cNvSpPr>
          <p:nvPr/>
        </p:nvSpPr>
        <p:spPr bwMode="auto">
          <a:xfrm>
            <a:off x="7971385" y="2509547"/>
            <a:ext cx="459544" cy="70214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6971" name="Rectangle 11"/>
          <p:cNvSpPr>
            <a:spLocks noChangeArrowheads="1"/>
          </p:cNvSpPr>
          <p:nvPr/>
        </p:nvSpPr>
        <p:spPr bwMode="auto">
          <a:xfrm>
            <a:off x="8794833" y="2362586"/>
            <a:ext cx="473540" cy="84910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6972" name="Line 12"/>
          <p:cNvSpPr>
            <a:spLocks noChangeShapeType="1"/>
          </p:cNvSpPr>
          <p:nvPr/>
        </p:nvSpPr>
        <p:spPr bwMode="auto">
          <a:xfrm>
            <a:off x="6135541" y="3211693"/>
            <a:ext cx="3321782" cy="2334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8930130" y="2063999"/>
            <a:ext cx="174586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45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8078689" y="2227289"/>
            <a:ext cx="174586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38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7269239" y="2334594"/>
            <a:ext cx="174586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31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6431795" y="2469890"/>
            <a:ext cx="174586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25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8336152" y="1894146"/>
            <a:ext cx="444997" cy="2052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+20%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81" name="Rectangle 21"/>
          <p:cNvSpPr>
            <a:spLocks noChangeArrowheads="1"/>
          </p:cNvSpPr>
          <p:nvPr/>
        </p:nvSpPr>
        <p:spPr bwMode="auto">
          <a:xfrm>
            <a:off x="8822826" y="3374983"/>
            <a:ext cx="349173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2012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82" name="Rectangle 22"/>
          <p:cNvSpPr>
            <a:spLocks noChangeArrowheads="1"/>
          </p:cNvSpPr>
          <p:nvPr/>
        </p:nvSpPr>
        <p:spPr bwMode="auto">
          <a:xfrm>
            <a:off x="7997046" y="3374983"/>
            <a:ext cx="349173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7161935" y="3374983"/>
            <a:ext cx="349173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324490" y="3374983"/>
            <a:ext cx="349173" cy="2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2009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 bwMode="auto">
          <a:xfrm>
            <a:off x="8341234" y="1840024"/>
            <a:ext cx="451520" cy="310252"/>
          </a:xfrm>
          <a:prstGeom prst="ellipse">
            <a:avLst/>
          </a:pr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46" name="Picture 48" descr="logo2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32650" y="3997400"/>
            <a:ext cx="974115" cy="26082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47" name="Picture 56" descr="easy_voyage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800840" y="3997400"/>
            <a:ext cx="569563" cy="26082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49" name="Picture 10" descr="http://www.graphmobile.com/photos/actualite/logo_kelkoo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856049" y="3997400"/>
            <a:ext cx="529011" cy="260829"/>
          </a:xfrm>
          <a:prstGeom prst="rect">
            <a:avLst/>
          </a:prstGeom>
          <a:noFill/>
        </p:spPr>
      </p:pic>
      <p:grpSp>
        <p:nvGrpSpPr>
          <p:cNvPr id="53" name="Group 52"/>
          <p:cNvGrpSpPr/>
          <p:nvPr/>
        </p:nvGrpSpPr>
        <p:grpSpPr>
          <a:xfrm>
            <a:off x="8691612" y="220466"/>
            <a:ext cx="818975" cy="472154"/>
            <a:chOff x="-166255" y="-225631"/>
            <a:chExt cx="9737767" cy="5613997"/>
          </a:xfrm>
        </p:grpSpPr>
        <p:grpSp>
          <p:nvGrpSpPr>
            <p:cNvPr id="54" name="Group 9"/>
            <p:cNvGrpSpPr/>
            <p:nvPr>
              <p:custDataLst>
                <p:tags r:id="rId5"/>
              </p:custDataLst>
            </p:nvPr>
          </p:nvGrpSpPr>
          <p:grpSpPr>
            <a:xfrm>
              <a:off x="80708" y="297954"/>
              <a:ext cx="9408922" cy="5090412"/>
              <a:chOff x="1086902" y="1626062"/>
              <a:chExt cx="7297964" cy="3948336"/>
            </a:xfrm>
          </p:grpSpPr>
          <p:sp>
            <p:nvSpPr>
              <p:cNvPr id="58" name="AutoShape 34"/>
              <p:cNvSpPr>
                <a:spLocks noChangeArrowheads="1"/>
              </p:cNvSpPr>
              <p:nvPr/>
            </p:nvSpPr>
            <p:spPr bwMode="auto">
              <a:xfrm rot="16573931">
                <a:off x="2761716" y="-48752"/>
                <a:ext cx="3948336" cy="7297964"/>
              </a:xfrm>
              <a:custGeom>
                <a:avLst/>
                <a:gdLst>
                  <a:gd name="T0" fmla="*/ 0 w 21600"/>
                  <a:gd name="T1" fmla="*/ 1 h 21600"/>
                  <a:gd name="T2" fmla="*/ 0 w 21600"/>
                  <a:gd name="T3" fmla="*/ 2 h 21600"/>
                  <a:gd name="T4" fmla="*/ 0 w 21600"/>
                  <a:gd name="T5" fmla="*/ 1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035 w 21600"/>
                  <a:gd name="T13" fmla="*/ 5039 h 21600"/>
                  <a:gd name="T14" fmla="*/ 16565 w 21600"/>
                  <a:gd name="T15" fmla="*/ 1656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6471" y="21600"/>
                    </a:lnTo>
                    <a:lnTo>
                      <a:pt x="1512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8900000" scaled="1"/>
                <a:tileRect/>
              </a:gradFill>
              <a:ln w="9525" cap="flat" cmpd="sng" algn="ctr">
                <a:noFill/>
                <a:prstDash val="solid"/>
                <a:miter lim="800000"/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266700" indent="-266700">
                  <a:lnSpc>
                    <a:spcPct val="9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accent2"/>
                  </a:buClr>
                  <a:buSzPct val="120000"/>
                  <a:buFont typeface="Wingdings" pitchFamily="2" charset="2"/>
                  <a:buChar char="§"/>
                  <a:tabLst>
                    <a:tab pos="9058275" algn="l"/>
                  </a:tabLst>
                  <a:defRPr/>
                </a:pPr>
                <a:endParaRPr lang="fr-FR" sz="1400">
                  <a:solidFill>
                    <a:schemeClr val="dk1"/>
                  </a:solidFill>
                  <a:latin typeface="+mj-lt"/>
                  <a:cs typeface="+mn-cs"/>
                </a:endParaRPr>
              </a:p>
            </p:txBody>
          </p:sp>
          <p:sp>
            <p:nvSpPr>
              <p:cNvPr id="61" name="Line 35"/>
              <p:cNvSpPr>
                <a:spLocks noChangeShapeType="1"/>
              </p:cNvSpPr>
              <p:nvPr/>
            </p:nvSpPr>
            <p:spPr bwMode="auto">
              <a:xfrm rot="295771" flipH="1">
                <a:off x="3297499" y="1845236"/>
                <a:ext cx="149225" cy="3220334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6000" rIns="36000" anchor="ctr"/>
              <a:lstStyle/>
              <a:p>
                <a:endParaRPr lang="fr-FR" sz="2000">
                  <a:latin typeface="+mj-lt"/>
                </a:endParaRPr>
              </a:p>
            </p:txBody>
          </p:sp>
          <p:sp>
            <p:nvSpPr>
              <p:cNvPr id="68" name="Line 38"/>
              <p:cNvSpPr>
                <a:spLocks noChangeShapeType="1"/>
              </p:cNvSpPr>
              <p:nvPr/>
            </p:nvSpPr>
            <p:spPr bwMode="auto">
              <a:xfrm rot="295771" flipH="1">
                <a:off x="5649155" y="2428959"/>
                <a:ext cx="130175" cy="2800291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6000" rIns="36000" anchor="ctr"/>
              <a:lstStyle/>
              <a:p>
                <a:endParaRPr lang="fr-FR" sz="2000">
                  <a:latin typeface="+mj-lt"/>
                </a:endParaRPr>
              </a:p>
            </p:txBody>
          </p:sp>
        </p:grpSp>
        <p:sp>
          <p:nvSpPr>
            <p:cNvPr id="55" name="Freeform 54"/>
            <p:cNvSpPr/>
            <p:nvPr>
              <p:custDataLst>
                <p:tags r:id="rId6"/>
              </p:custDataLst>
            </p:nvPr>
          </p:nvSpPr>
          <p:spPr bwMode="auto">
            <a:xfrm>
              <a:off x="-166255" y="-225631"/>
              <a:ext cx="3431969" cy="5094514"/>
            </a:xfrm>
            <a:custGeom>
              <a:avLst/>
              <a:gdLst>
                <a:gd name="connsiteX0" fmla="*/ 546265 w 3431969"/>
                <a:gd name="connsiteY0" fmla="*/ 0 h 5094514"/>
                <a:gd name="connsiteX1" fmla="*/ 0 w 3431969"/>
                <a:gd name="connsiteY1" fmla="*/ 5094514 h 5094514"/>
                <a:gd name="connsiteX2" fmla="*/ 2897580 w 3431969"/>
                <a:gd name="connsiteY2" fmla="*/ 4952010 h 5094514"/>
                <a:gd name="connsiteX3" fmla="*/ 3431969 w 3431969"/>
                <a:gd name="connsiteY3" fmla="*/ 831273 h 5094514"/>
                <a:gd name="connsiteX4" fmla="*/ 546265 w 3431969"/>
                <a:gd name="connsiteY4" fmla="*/ 0 h 50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1969" h="5094514">
                  <a:moveTo>
                    <a:pt x="546265" y="0"/>
                  </a:moveTo>
                  <a:lnTo>
                    <a:pt x="0" y="5094514"/>
                  </a:lnTo>
                  <a:lnTo>
                    <a:pt x="2897580" y="4952010"/>
                  </a:lnTo>
                  <a:lnTo>
                    <a:pt x="3431969" y="831273"/>
                  </a:lnTo>
                  <a:lnTo>
                    <a:pt x="546265" y="0"/>
                  </a:lnTo>
                  <a:close/>
                </a:path>
              </a:pathLst>
            </a:custGeom>
            <a:noFill/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56" name="Freeform 55"/>
            <p:cNvSpPr/>
            <p:nvPr>
              <p:custDataLst>
                <p:tags r:id="rId7"/>
              </p:custDataLst>
            </p:nvPr>
          </p:nvSpPr>
          <p:spPr bwMode="auto">
            <a:xfrm>
              <a:off x="5902036" y="1448790"/>
              <a:ext cx="3669476" cy="3123210"/>
            </a:xfrm>
            <a:custGeom>
              <a:avLst/>
              <a:gdLst>
                <a:gd name="connsiteX0" fmla="*/ 415637 w 3669476"/>
                <a:gd name="connsiteY0" fmla="*/ 0 h 3123210"/>
                <a:gd name="connsiteX1" fmla="*/ 0 w 3669476"/>
                <a:gd name="connsiteY1" fmla="*/ 3123210 h 3123210"/>
                <a:gd name="connsiteX2" fmla="*/ 3455720 w 3669476"/>
                <a:gd name="connsiteY2" fmla="*/ 2921329 h 3123210"/>
                <a:gd name="connsiteX3" fmla="*/ 3669476 w 3669476"/>
                <a:gd name="connsiteY3" fmla="*/ 890649 h 3123210"/>
                <a:gd name="connsiteX4" fmla="*/ 415637 w 3669476"/>
                <a:gd name="connsiteY4" fmla="*/ 0 h 3123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476" h="3123210">
                  <a:moveTo>
                    <a:pt x="415637" y="0"/>
                  </a:moveTo>
                  <a:lnTo>
                    <a:pt x="0" y="3123210"/>
                  </a:lnTo>
                  <a:lnTo>
                    <a:pt x="3455720" y="2921329"/>
                  </a:lnTo>
                  <a:lnTo>
                    <a:pt x="3669476" y="890649"/>
                  </a:lnTo>
                  <a:lnTo>
                    <a:pt x="415637" y="0"/>
                  </a:lnTo>
                  <a:close/>
                </a:path>
              </a:pathLst>
            </a:custGeom>
            <a:solidFill>
              <a:srgbClr val="B10034"/>
            </a:solidFill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57" name="Freeform 56"/>
            <p:cNvSpPr/>
            <p:nvPr>
              <p:custDataLst>
                <p:tags r:id="rId8"/>
              </p:custDataLst>
            </p:nvPr>
          </p:nvSpPr>
          <p:spPr bwMode="auto">
            <a:xfrm>
              <a:off x="2790701" y="605642"/>
              <a:ext cx="3467595" cy="4085111"/>
            </a:xfrm>
            <a:custGeom>
              <a:avLst/>
              <a:gdLst>
                <a:gd name="connsiteX0" fmla="*/ 546265 w 3467595"/>
                <a:gd name="connsiteY0" fmla="*/ 0 h 4085111"/>
                <a:gd name="connsiteX1" fmla="*/ 0 w 3467595"/>
                <a:gd name="connsiteY1" fmla="*/ 4085111 h 4085111"/>
                <a:gd name="connsiteX2" fmla="*/ 3051959 w 3467595"/>
                <a:gd name="connsiteY2" fmla="*/ 3966358 h 4085111"/>
                <a:gd name="connsiteX3" fmla="*/ 3467595 w 3467595"/>
                <a:gd name="connsiteY3" fmla="*/ 843148 h 4085111"/>
                <a:gd name="connsiteX4" fmla="*/ 546265 w 3467595"/>
                <a:gd name="connsiteY4" fmla="*/ 0 h 408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7595" h="4085111">
                  <a:moveTo>
                    <a:pt x="546265" y="0"/>
                  </a:moveTo>
                  <a:lnTo>
                    <a:pt x="0" y="4085111"/>
                  </a:lnTo>
                  <a:lnTo>
                    <a:pt x="3051959" y="3966358"/>
                  </a:lnTo>
                  <a:lnTo>
                    <a:pt x="3467595" y="843148"/>
                  </a:lnTo>
                  <a:lnTo>
                    <a:pt x="546265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</p:grpSp>
      <p:sp>
        <p:nvSpPr>
          <p:cNvPr id="70" name="TextBox 69"/>
          <p:cNvSpPr txBox="1"/>
          <p:nvPr/>
        </p:nvSpPr>
        <p:spPr bwMode="auto">
          <a:xfrm>
            <a:off x="9024204" y="687566"/>
            <a:ext cx="806631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Performance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Zoom sur le Display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1988" y="6511925"/>
            <a:ext cx="2894012" cy="201613"/>
          </a:xfrm>
        </p:spPr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711950"/>
            <a:ext cx="2311400" cy="117475"/>
          </a:xfrm>
        </p:spPr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23234" name="think-cell Slide" r:id="rId15" imgW="270" imgH="270" progId="TCLayout.ActiveDocument.1">
              <p:embed/>
            </p:oleObj>
          </a:graphicData>
        </a:graphic>
      </p:graphicFrame>
      <p:sp>
        <p:nvSpPr>
          <p:cNvPr id="11" name="Rectangle 1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/>
            <a:endParaRPr lang="fr-FR" sz="10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40120" y="1618030"/>
            <a:ext cx="8936333" cy="20742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tIns="72000" anchor="t">
            <a:no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bipolarisation du marché se poursuit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les inventaires liés à des marques fortes restent plus attractifs, la vidéo in-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stream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les opérations spéciales et les réseaux sociaux sont les principaux leviers de croissance du Display</a:t>
            </a: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" name="Group 109"/>
          <p:cNvGrpSpPr/>
          <p:nvPr/>
        </p:nvGrpSpPr>
        <p:grpSpPr>
          <a:xfrm>
            <a:off x="440120" y="1256080"/>
            <a:ext cx="8936333" cy="370729"/>
            <a:chOff x="-2968752" y="1127788"/>
            <a:chExt cx="4176840" cy="456064"/>
          </a:xfrm>
        </p:grpSpPr>
        <p:pic>
          <p:nvPicPr>
            <p:cNvPr id="111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12" name="Rectangle 111"/>
            <p:cNvSpPr/>
            <p:nvPr>
              <p:custDataLst>
                <p:tags r:id="rId12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Display (+5% à fin 2012)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50837" y="104919"/>
            <a:ext cx="79850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L’innovation dans les offres et le développement de nouveaux modes d’achats ont préservé la croissance du display</a:t>
            </a:r>
            <a:endParaRPr lang="fr-FR" sz="2200" dirty="0"/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83" name="Rectangle 82"/>
          <p:cNvSpPr/>
          <p:nvPr/>
        </p:nvSpPr>
        <p:spPr bwMode="auto">
          <a:xfrm>
            <a:off x="1185841" y="2322942"/>
            <a:ext cx="7417030" cy="1180961"/>
          </a:xfrm>
          <a:prstGeom prst="rect">
            <a:avLst/>
          </a:pr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 bwMode="auto">
          <a:xfrm>
            <a:off x="3441849" y="2202318"/>
            <a:ext cx="2905026" cy="2585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- Evolution 2012 des segments du Display -</a:t>
            </a:r>
          </a:p>
        </p:txBody>
      </p:sp>
      <p:sp>
        <p:nvSpPr>
          <p:cNvPr id="87" name="TextBox 86"/>
          <p:cNvSpPr txBox="1"/>
          <p:nvPr/>
        </p:nvSpPr>
        <p:spPr bwMode="auto">
          <a:xfrm>
            <a:off x="2914081" y="2538080"/>
            <a:ext cx="89319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Opérations</a:t>
            </a:r>
          </a:p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Spéciales</a:t>
            </a:r>
          </a:p>
        </p:txBody>
      </p:sp>
      <p:sp>
        <p:nvSpPr>
          <p:cNvPr id="89" name="TextBox 88"/>
          <p:cNvSpPr txBox="1"/>
          <p:nvPr/>
        </p:nvSpPr>
        <p:spPr bwMode="auto">
          <a:xfrm>
            <a:off x="1386708" y="2538080"/>
            <a:ext cx="95129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Vidéo </a:t>
            </a:r>
            <a:b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in-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stream</a:t>
            </a:r>
            <a:endParaRPr lang="fr-F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1" name="TextBox 90"/>
          <p:cNvSpPr txBox="1"/>
          <p:nvPr/>
        </p:nvSpPr>
        <p:spPr bwMode="auto">
          <a:xfrm>
            <a:off x="5751188" y="2538080"/>
            <a:ext cx="118357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 classique</a:t>
            </a:r>
          </a:p>
        </p:txBody>
      </p:sp>
      <p:sp>
        <p:nvSpPr>
          <p:cNvPr id="93" name="TextBox 92"/>
          <p:cNvSpPr txBox="1"/>
          <p:nvPr/>
        </p:nvSpPr>
        <p:spPr bwMode="auto">
          <a:xfrm>
            <a:off x="4306501" y="2538080"/>
            <a:ext cx="108043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Réseaux Sociaux</a:t>
            </a:r>
          </a:p>
        </p:txBody>
      </p:sp>
      <p:sp>
        <p:nvSpPr>
          <p:cNvPr id="95" name="TextBox 94"/>
          <p:cNvSpPr txBox="1"/>
          <p:nvPr/>
        </p:nvSpPr>
        <p:spPr bwMode="auto">
          <a:xfrm>
            <a:off x="7066151" y="2538080"/>
            <a:ext cx="147976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 </a:t>
            </a:r>
            <a:b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à la performance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868284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43" name="AutoShape 34"/>
          <p:cNvSpPr>
            <a:spLocks noChangeArrowheads="1"/>
          </p:cNvSpPr>
          <p:nvPr/>
        </p:nvSpPr>
        <p:spPr bwMode="auto">
          <a:xfrm rot="16573931">
            <a:off x="872900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 dirty="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44" name="Line 35"/>
          <p:cNvSpPr>
            <a:spLocks noChangeShapeType="1"/>
          </p:cNvSpPr>
          <p:nvPr/>
        </p:nvSpPr>
        <p:spPr bwMode="auto">
          <a:xfrm rot="295771" flipH="1">
            <a:off x="878710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rot="295771" flipH="1">
            <a:off x="904209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40" name="Freeform 39"/>
          <p:cNvSpPr/>
          <p:nvPr>
            <p:custDataLst>
              <p:tags r:id="rId3"/>
            </p:custDataLst>
          </p:nvPr>
        </p:nvSpPr>
        <p:spPr bwMode="auto">
          <a:xfrm>
            <a:off x="852663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9025707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solidFill>
            <a:srgbClr val="B10034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42" name="Freeform 41"/>
          <p:cNvSpPr/>
          <p:nvPr>
            <p:custDataLst>
              <p:tags r:id="rId4"/>
            </p:custDataLst>
          </p:nvPr>
        </p:nvSpPr>
        <p:spPr bwMode="auto">
          <a:xfrm>
            <a:off x="877532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65313" y="4272330"/>
            <a:ext cx="8285948" cy="19895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lang="fr-FR" sz="1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4" name="Group 109"/>
          <p:cNvGrpSpPr/>
          <p:nvPr/>
        </p:nvGrpSpPr>
        <p:grpSpPr>
          <a:xfrm>
            <a:off x="765313" y="3904277"/>
            <a:ext cx="8611140" cy="370729"/>
            <a:chOff x="-2816757" y="1127788"/>
            <a:chExt cx="4024845" cy="456064"/>
          </a:xfrm>
        </p:grpSpPr>
        <p:pic>
          <p:nvPicPr>
            <p:cNvPr id="55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816757" y="1128088"/>
              <a:ext cx="3872850" cy="455764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/>
            <p:nvPr>
              <p:custDataLst>
                <p:tags r:id="rId10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Le mode d’achat via Ad Exchange s’est durablement installé en 2012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775252" y="4594207"/>
            <a:ext cx="4268583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Les investissements vers les Ad Exchanges ont cru de 146% en 2012 pour passer de 3% à 7% du display (vidéo, réseaux sociaux, mobile et display à la performance)</a:t>
            </a: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lang="fr-FR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Les Ad Exchanges représentent près de 10% des investissements du display au S2 2012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97020" y="4597081"/>
            <a:ext cx="3706536" cy="1379416"/>
          </a:xfrm>
          <a:prstGeom prst="rect">
            <a:avLst/>
          </a:pr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 algn="ctr" fontAlgn="auto">
              <a:spcAft>
                <a:spcPts val="300"/>
              </a:spcAft>
              <a:buClr>
                <a:schemeClr val="accent2"/>
              </a:buClr>
              <a:buSzPct val="120000"/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35631" y="4488245"/>
            <a:ext cx="3467744" cy="2585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66700" indent="-266700">
              <a:lnSpc>
                <a:spcPct val="90000"/>
              </a:lnSpc>
              <a:buClr>
                <a:schemeClr val="accent2"/>
              </a:buClr>
              <a:buSzPct val="120000"/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- Evolution de la part des 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AdEx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sur le total Display -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587293" y="3147312"/>
            <a:ext cx="6516525" cy="807378"/>
            <a:chOff x="1587293" y="3189844"/>
            <a:chExt cx="6516525" cy="807378"/>
          </a:xfrm>
        </p:grpSpPr>
        <p:sp>
          <p:nvSpPr>
            <p:cNvPr id="65" name="Freeform 64"/>
            <p:cNvSpPr/>
            <p:nvPr>
              <p:custDataLst>
                <p:tags r:id="rId5"/>
              </p:custDataLst>
            </p:nvPr>
          </p:nvSpPr>
          <p:spPr bwMode="auto">
            <a:xfrm rot="2374144">
              <a:off x="1587293" y="3461410"/>
              <a:ext cx="807378" cy="409668"/>
            </a:xfrm>
            <a:custGeom>
              <a:avLst/>
              <a:gdLst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014808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20997 w 2194181"/>
                <a:gd name="connsiteY6" fmla="*/ 680719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1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 h 1353077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5075" h="1900050">
                  <a:moveTo>
                    <a:pt x="0" y="0"/>
                  </a:moveTo>
                  <a:cubicBezTo>
                    <a:pt x="422754" y="357290"/>
                    <a:pt x="1572656" y="885242"/>
                    <a:pt x="2078537" y="885242"/>
                  </a:cubicBezTo>
                  <a:lnTo>
                    <a:pt x="2078537" y="546973"/>
                  </a:lnTo>
                  <a:lnTo>
                    <a:pt x="2755075" y="1223512"/>
                  </a:lnTo>
                  <a:lnTo>
                    <a:pt x="2078537" y="1900050"/>
                  </a:lnTo>
                  <a:lnTo>
                    <a:pt x="2078537" y="1561781"/>
                  </a:lnTo>
                  <a:cubicBezTo>
                    <a:pt x="1572656" y="1336268"/>
                    <a:pt x="315875" y="93754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66" name="Freeform 65"/>
            <p:cNvSpPr/>
            <p:nvPr>
              <p:custDataLst>
                <p:tags r:id="rId6"/>
              </p:custDataLst>
            </p:nvPr>
          </p:nvSpPr>
          <p:spPr bwMode="auto">
            <a:xfrm rot="19266450" flipH="1">
              <a:off x="7296440" y="3465254"/>
              <a:ext cx="807378" cy="409668"/>
            </a:xfrm>
            <a:custGeom>
              <a:avLst/>
              <a:gdLst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014808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20997 w 2194181"/>
                <a:gd name="connsiteY6" fmla="*/ 680719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1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 h 1353077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5075" h="1900050">
                  <a:moveTo>
                    <a:pt x="0" y="0"/>
                  </a:moveTo>
                  <a:cubicBezTo>
                    <a:pt x="422754" y="357290"/>
                    <a:pt x="1572656" y="885242"/>
                    <a:pt x="2078537" y="885242"/>
                  </a:cubicBezTo>
                  <a:lnTo>
                    <a:pt x="2078537" y="546973"/>
                  </a:lnTo>
                  <a:lnTo>
                    <a:pt x="2755075" y="1223512"/>
                  </a:lnTo>
                  <a:lnTo>
                    <a:pt x="2078537" y="1900050"/>
                  </a:lnTo>
                  <a:lnTo>
                    <a:pt x="2078537" y="1561781"/>
                  </a:lnTo>
                  <a:cubicBezTo>
                    <a:pt x="1572656" y="1336268"/>
                    <a:pt x="315875" y="93754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67" name="Freeform 66"/>
            <p:cNvSpPr/>
            <p:nvPr>
              <p:custDataLst>
                <p:tags r:id="rId7"/>
              </p:custDataLst>
            </p:nvPr>
          </p:nvSpPr>
          <p:spPr bwMode="auto">
            <a:xfrm rot="3861681">
              <a:off x="4477036" y="3388699"/>
              <a:ext cx="807378" cy="409668"/>
            </a:xfrm>
            <a:custGeom>
              <a:avLst/>
              <a:gdLst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014808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20997 w 2194181"/>
                <a:gd name="connsiteY6" fmla="*/ 680719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1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 h 1353077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5075" h="1900050">
                  <a:moveTo>
                    <a:pt x="0" y="0"/>
                  </a:moveTo>
                  <a:cubicBezTo>
                    <a:pt x="422754" y="357290"/>
                    <a:pt x="1572656" y="885242"/>
                    <a:pt x="2078537" y="885242"/>
                  </a:cubicBezTo>
                  <a:lnTo>
                    <a:pt x="2078537" y="546973"/>
                  </a:lnTo>
                  <a:lnTo>
                    <a:pt x="2755075" y="1223512"/>
                  </a:lnTo>
                  <a:lnTo>
                    <a:pt x="2078537" y="1900050"/>
                  </a:lnTo>
                  <a:lnTo>
                    <a:pt x="2078537" y="1561781"/>
                  </a:lnTo>
                  <a:cubicBezTo>
                    <a:pt x="1572656" y="1336268"/>
                    <a:pt x="315875" y="93754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68" name="Freeform 67"/>
            <p:cNvSpPr/>
            <p:nvPr>
              <p:custDataLst>
                <p:tags r:id="rId8"/>
              </p:custDataLst>
            </p:nvPr>
          </p:nvSpPr>
          <p:spPr bwMode="auto">
            <a:xfrm rot="18298557" flipH="1">
              <a:off x="5894727" y="3388699"/>
              <a:ext cx="807378" cy="409668"/>
            </a:xfrm>
            <a:custGeom>
              <a:avLst/>
              <a:gdLst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014808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20997 w 2194181"/>
                <a:gd name="connsiteY6" fmla="*/ 680719 h 1353077"/>
                <a:gd name="connsiteX7" fmla="*/ 0 w 2194181"/>
                <a:gd name="connsiteY7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338269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338269 h 1353077"/>
                <a:gd name="connsiteX0" fmla="*/ 0 w 2194181"/>
                <a:gd name="connsiteY0" fmla="*/ 1 h 1353077"/>
                <a:gd name="connsiteX1" fmla="*/ 1517643 w 2194181"/>
                <a:gd name="connsiteY1" fmla="*/ 338269 h 1353077"/>
                <a:gd name="connsiteX2" fmla="*/ 1517643 w 2194181"/>
                <a:gd name="connsiteY2" fmla="*/ 0 h 1353077"/>
                <a:gd name="connsiteX3" fmla="*/ 2194181 w 2194181"/>
                <a:gd name="connsiteY3" fmla="*/ 676539 h 1353077"/>
                <a:gd name="connsiteX4" fmla="*/ 1517643 w 2194181"/>
                <a:gd name="connsiteY4" fmla="*/ 1353077 h 1353077"/>
                <a:gd name="connsiteX5" fmla="*/ 1517643 w 2194181"/>
                <a:gd name="connsiteY5" fmla="*/ 1014808 h 1353077"/>
                <a:gd name="connsiteX6" fmla="*/ 0 w 2194181"/>
                <a:gd name="connsiteY6" fmla="*/ 1 h 1353077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  <a:gd name="connsiteX0" fmla="*/ 0 w 2755075"/>
                <a:gd name="connsiteY0" fmla="*/ 0 h 1900050"/>
                <a:gd name="connsiteX1" fmla="*/ 2078537 w 2755075"/>
                <a:gd name="connsiteY1" fmla="*/ 885242 h 1900050"/>
                <a:gd name="connsiteX2" fmla="*/ 2078537 w 2755075"/>
                <a:gd name="connsiteY2" fmla="*/ 546973 h 1900050"/>
                <a:gd name="connsiteX3" fmla="*/ 2755075 w 2755075"/>
                <a:gd name="connsiteY3" fmla="*/ 1223512 h 1900050"/>
                <a:gd name="connsiteX4" fmla="*/ 2078537 w 2755075"/>
                <a:gd name="connsiteY4" fmla="*/ 1900050 h 1900050"/>
                <a:gd name="connsiteX5" fmla="*/ 2078537 w 2755075"/>
                <a:gd name="connsiteY5" fmla="*/ 1561781 h 1900050"/>
                <a:gd name="connsiteX6" fmla="*/ 0 w 2755075"/>
                <a:gd name="connsiteY6" fmla="*/ 0 h 19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5075" h="1900050">
                  <a:moveTo>
                    <a:pt x="0" y="0"/>
                  </a:moveTo>
                  <a:cubicBezTo>
                    <a:pt x="422754" y="357290"/>
                    <a:pt x="1572656" y="885242"/>
                    <a:pt x="2078537" y="885242"/>
                  </a:cubicBezTo>
                  <a:lnTo>
                    <a:pt x="2078537" y="546973"/>
                  </a:lnTo>
                  <a:lnTo>
                    <a:pt x="2755075" y="1223512"/>
                  </a:lnTo>
                  <a:lnTo>
                    <a:pt x="2078537" y="1900050"/>
                  </a:lnTo>
                  <a:lnTo>
                    <a:pt x="2078537" y="1561781"/>
                  </a:lnTo>
                  <a:cubicBezTo>
                    <a:pt x="1572656" y="1336268"/>
                    <a:pt x="315875" y="937547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</p:grpSp>
      <p:sp>
        <p:nvSpPr>
          <p:cNvPr id="88" name="Rectangle 87"/>
          <p:cNvSpPr/>
          <p:nvPr/>
        </p:nvSpPr>
        <p:spPr bwMode="auto">
          <a:xfrm>
            <a:off x="3022692" y="3042080"/>
            <a:ext cx="660931" cy="318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+18%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6004298" y="3042080"/>
            <a:ext cx="660931" cy="318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-9%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4513495" y="3042080"/>
            <a:ext cx="660931" cy="318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+35%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1531889" y="3042080"/>
            <a:ext cx="660931" cy="318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+50%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7495100" y="3042080"/>
            <a:ext cx="660931" cy="318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+4,5%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175375" y="5419725"/>
            <a:ext cx="611188" cy="24288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7251700" y="5089525"/>
            <a:ext cx="601663" cy="57308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>
            <a:off x="5942013" y="5662613"/>
            <a:ext cx="2154238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7426325" y="5780088"/>
            <a:ext cx="33972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2012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485063" y="4914900"/>
            <a:ext cx="223838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7%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3243" name="Rectangle 11"/>
          <p:cNvSpPr>
            <a:spLocks noChangeArrowheads="1"/>
          </p:cNvSpPr>
          <p:nvPr/>
        </p:nvSpPr>
        <p:spPr bwMode="auto">
          <a:xfrm>
            <a:off x="6350000" y="5780088"/>
            <a:ext cx="33972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3244" name="Rectangle 12"/>
          <p:cNvSpPr>
            <a:spLocks noChangeArrowheads="1"/>
          </p:cNvSpPr>
          <p:nvPr/>
        </p:nvSpPr>
        <p:spPr bwMode="auto">
          <a:xfrm>
            <a:off x="6408738" y="5245100"/>
            <a:ext cx="223838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3%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9118947" y="692620"/>
            <a:ext cx="806631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Performance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7977420" y="687566"/>
            <a:ext cx="604653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Visibilité</a:t>
            </a:r>
          </a:p>
        </p:txBody>
      </p:sp>
      <p:sp>
        <p:nvSpPr>
          <p:cNvPr id="74" name="TextBox 73"/>
          <p:cNvSpPr txBox="1"/>
          <p:nvPr/>
        </p:nvSpPr>
        <p:spPr bwMode="auto">
          <a:xfrm>
            <a:off x="8459216" y="687566"/>
            <a:ext cx="782587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Engagement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73063" name="think-cell Slide" r:id="rId20" imgW="270" imgH="270" progId="TCLayout.ActiveDocument.1">
              <p:embed/>
            </p:oleObj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50839" y="1505996"/>
            <a:ext cx="9210801" cy="4369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SzPct val="120000"/>
              <a:defRPr/>
            </a:pPr>
            <a:endParaRPr lang="fr-FR" sz="1200" dirty="0" smtClean="0">
              <a:latin typeface="+mj-lt"/>
              <a:cs typeface="+mn-cs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SzPct val="120000"/>
              <a:defRPr/>
            </a:pPr>
            <a:endParaRPr lang="fr-FR" sz="1200" dirty="0" smtClean="0"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SzPct val="120000"/>
              <a:defRPr/>
            </a:pPr>
            <a:endParaRPr lang="fr-FR" sz="1200" dirty="0" smtClean="0">
              <a:latin typeface="+mj-lt"/>
              <a:cs typeface="+mn-cs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SzPct val="120000"/>
              <a:defRPr/>
            </a:pPr>
            <a:endParaRPr lang="fr-FR" sz="1200" dirty="0" smtClean="0">
              <a:latin typeface="+mj-lt"/>
              <a:cs typeface="+mn-cs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SzPct val="120000"/>
              <a:defRPr/>
            </a:pPr>
            <a:endParaRPr lang="fr-FR" sz="1200" dirty="0">
              <a:latin typeface="+mj-lt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78676" y="1613508"/>
            <a:ext cx="2468918" cy="360050"/>
            <a:chOff x="-2968752" y="1127788"/>
            <a:chExt cx="4176840" cy="456064"/>
          </a:xfrm>
        </p:grpSpPr>
        <p:pic>
          <p:nvPicPr>
            <p:cNvPr id="13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>
              <p:custDataLst>
                <p:tags r:id="rId18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Social / Participatif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6827" y="1613508"/>
            <a:ext cx="2468918" cy="360050"/>
            <a:chOff x="-2968752" y="1127788"/>
            <a:chExt cx="4176840" cy="456064"/>
          </a:xfrm>
        </p:grpSpPr>
        <p:pic>
          <p:nvPicPr>
            <p:cNvPr id="16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>
              <p:custDataLst>
                <p:tags r:id="rId16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Contenu / Editorial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0525" y="1613508"/>
            <a:ext cx="2468918" cy="360050"/>
            <a:chOff x="-2968752" y="1127788"/>
            <a:chExt cx="4176840" cy="456064"/>
          </a:xfrm>
        </p:grpSpPr>
        <p:pic>
          <p:nvPicPr>
            <p:cNvPr id="29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>
              <p:custDataLst>
                <p:tags r:id="rId14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Innovation / Format</a:t>
              </a:r>
            </a:p>
          </p:txBody>
        </p:sp>
      </p:grpSp>
      <p:sp>
        <p:nvSpPr>
          <p:cNvPr id="53" name="Date Placeholder 5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50839" y="116540"/>
            <a:ext cx="77672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Les opérations spéciales, intégrant davantage de vidéo, restent le fer de lance des campagnes de visibilité</a:t>
            </a:r>
            <a:endParaRPr lang="fr-FR" sz="2200" dirty="0"/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grpSp>
        <p:nvGrpSpPr>
          <p:cNvPr id="103" name="Group 109"/>
          <p:cNvGrpSpPr/>
          <p:nvPr/>
        </p:nvGrpSpPr>
        <p:grpSpPr>
          <a:xfrm>
            <a:off x="350839" y="1089163"/>
            <a:ext cx="9210801" cy="427512"/>
            <a:chOff x="-2968752" y="1127788"/>
            <a:chExt cx="4176840" cy="456064"/>
          </a:xfrm>
        </p:grpSpPr>
        <p:pic>
          <p:nvPicPr>
            <p:cNvPr id="104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05" name="Rectangle 104"/>
            <p:cNvSpPr/>
            <p:nvPr>
              <p:custDataLst>
                <p:tags r:id="rId12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L’enrichissement des OPS se poursuit selon les 3 axes identifiés lors du dernier observatoire</a:t>
              </a:r>
            </a:p>
          </p:txBody>
        </p:sp>
      </p:grpSp>
      <p:pic>
        <p:nvPicPr>
          <p:cNvPr id="50" name="Picture 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2" cstate="print"/>
          <a:srcRect/>
          <a:stretch>
            <a:fillRect/>
          </a:stretch>
        </p:blipFill>
        <p:spPr>
          <a:xfrm>
            <a:off x="5097020" y="2733210"/>
            <a:ext cx="1626004" cy="1559910"/>
          </a:xfrm>
          <a:prstGeom prst="rect">
            <a:avLst/>
          </a:prstGeom>
          <a:noFill/>
          <a:ln/>
        </p:spPr>
      </p:pic>
      <p:pic>
        <p:nvPicPr>
          <p:cNvPr id="173064" name="Picture 8"/>
          <p:cNvPicPr>
            <a:picLocks noChangeAspect="1" noChangeArrowheads="1"/>
          </p:cNvPicPr>
          <p:nvPr/>
        </p:nvPicPr>
        <p:blipFill>
          <a:blip r:embed="rId23" cstate="print"/>
          <a:srcRect l="67605" t="19218" r="588" b="45176"/>
          <a:stretch>
            <a:fillRect/>
          </a:stretch>
        </p:blipFill>
        <p:spPr bwMode="auto">
          <a:xfrm>
            <a:off x="6104260" y="3856078"/>
            <a:ext cx="709538" cy="52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70385" y="2983347"/>
            <a:ext cx="1870063" cy="118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ounded Rectangle 48"/>
          <p:cNvSpPr/>
          <p:nvPr/>
        </p:nvSpPr>
        <p:spPr bwMode="auto">
          <a:xfrm>
            <a:off x="3974479" y="2158513"/>
            <a:ext cx="205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/>
                </a:solidFill>
              </a:rPr>
              <a:t>Des réseaux sociaux toujours plus présents</a:t>
            </a:r>
          </a:p>
        </p:txBody>
      </p:sp>
      <p:pic>
        <p:nvPicPr>
          <p:cNvPr id="173065" name="Picture 9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727397" y="3951092"/>
            <a:ext cx="1199699" cy="113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4" descr="logo-msn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803333" y="4692203"/>
            <a:ext cx="847669" cy="28744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5" name="Rectangle 74"/>
          <p:cNvSpPr/>
          <p:nvPr/>
        </p:nvSpPr>
        <p:spPr>
          <a:xfrm>
            <a:off x="326996" y="5946473"/>
            <a:ext cx="9221466" cy="506947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SzPct val="120000"/>
              <a:buNone/>
              <a:defRPr/>
            </a:pPr>
            <a:r>
              <a:rPr lang="fr-FR" sz="1600" b="1" dirty="0" smtClean="0"/>
              <a:t>Dynamique d’accélération de la croissance au second semestre (+19% au S2 pour +17% au S1)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936827" y="1613508"/>
            <a:ext cx="2468918" cy="360050"/>
            <a:chOff x="-2968752" y="1127788"/>
            <a:chExt cx="4176840" cy="456064"/>
          </a:xfrm>
        </p:grpSpPr>
        <p:pic>
          <p:nvPicPr>
            <p:cNvPr id="73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76" name="Rectangle 75"/>
            <p:cNvSpPr/>
            <p:nvPr>
              <p:custDataLst>
                <p:tags r:id="rId10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Contenu / Editorial</a:t>
              </a:r>
            </a:p>
          </p:txBody>
        </p:sp>
      </p:grpSp>
      <p:pic>
        <p:nvPicPr>
          <p:cNvPr id="78" name="Picture 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866326" y="2520713"/>
            <a:ext cx="663654" cy="34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691002" y="4901099"/>
            <a:ext cx="1502448" cy="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1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974081" y="4870163"/>
            <a:ext cx="1005543" cy="57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13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149991" y="5047091"/>
            <a:ext cx="1016331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1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330776" y="5243479"/>
            <a:ext cx="1014834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ounded Rectangle 89"/>
          <p:cNvSpPr/>
          <p:nvPr/>
        </p:nvSpPr>
        <p:spPr bwMode="auto">
          <a:xfrm>
            <a:off x="6691229" y="4412560"/>
            <a:ext cx="205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/>
                </a:solidFill>
                <a:cs typeface="+mn-cs"/>
              </a:rPr>
              <a:t>Création de vidéo publicitaire</a:t>
            </a:r>
          </a:p>
        </p:txBody>
      </p:sp>
      <p:pic>
        <p:nvPicPr>
          <p:cNvPr id="92" name="Picture 1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574189" y="2462538"/>
            <a:ext cx="1859300" cy="134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extBox 92"/>
          <p:cNvSpPr txBox="1"/>
          <p:nvPr/>
        </p:nvSpPr>
        <p:spPr bwMode="auto">
          <a:xfrm>
            <a:off x="6932428" y="3857942"/>
            <a:ext cx="248519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Couverture de concert en live avec la possibilité de changer de point de caméra pendant le concert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7437630" y="1996119"/>
            <a:ext cx="205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/>
                </a:solidFill>
                <a:cs typeface="+mn-cs"/>
              </a:rPr>
              <a:t>De plus en plus de couverture live</a:t>
            </a:r>
          </a:p>
        </p:txBody>
      </p:sp>
      <p:sp>
        <p:nvSpPr>
          <p:cNvPr id="95" name="Rectangle 53"/>
          <p:cNvSpPr>
            <a:spLocks noGrp="1" noChangeArrowheads="1"/>
          </p:cNvSpPr>
          <p:nvPr>
            <p:custDataLst>
              <p:tags r:id="rId2"/>
            </p:custDataLst>
          </p:nvPr>
        </p:nvSpPr>
        <p:spPr bwMode="auto">
          <a:xfrm flipH="1" flipV="1">
            <a:off x="9322130" y="2566965"/>
            <a:ext cx="83615" cy="1067051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 rtl="0" eaLnBrk="1" fontAlgn="base" hangingPunct="1">
              <a:spcBef>
                <a:spcPts val="0"/>
              </a:spcBef>
              <a:spcAft>
                <a:spcPct val="0"/>
              </a:spcAft>
              <a:defRPr sz="12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462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+mn-lt"/>
              </a:defRPr>
            </a:lvl2pPr>
            <a:lvl3pPr marL="357188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+mn-lt"/>
              </a:defRPr>
            </a:lvl3pPr>
            <a:lvl4pPr marL="538163" indent="-18256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19138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895350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076325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1257300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1433513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300"/>
              </a:spcAft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6" name="Rectangle 5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 rot="5400000" flipH="1">
            <a:off x="9195371" y="2427114"/>
            <a:ext cx="95142" cy="327740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 rtl="0" eaLnBrk="1" fontAlgn="base" hangingPunct="1">
              <a:spcBef>
                <a:spcPts val="0"/>
              </a:spcBef>
              <a:spcAft>
                <a:spcPct val="0"/>
              </a:spcAft>
              <a:defRPr sz="12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462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+mn-lt"/>
              </a:defRPr>
            </a:lvl2pPr>
            <a:lvl3pPr marL="357188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+mn-lt"/>
              </a:defRPr>
            </a:lvl3pPr>
            <a:lvl4pPr marL="538163" indent="-18256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19138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895350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076325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1257300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1433513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300"/>
              </a:spcAft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7" name="Rectangle 5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 flipH="1" flipV="1">
            <a:off x="9060873" y="2566965"/>
            <a:ext cx="83615" cy="1067051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 rtl="0" eaLnBrk="1" fontAlgn="base" hangingPunct="1">
              <a:spcBef>
                <a:spcPts val="0"/>
              </a:spcBef>
              <a:spcAft>
                <a:spcPct val="0"/>
              </a:spcAft>
              <a:defRPr sz="12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462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+mn-lt"/>
              </a:defRPr>
            </a:lvl2pPr>
            <a:lvl3pPr marL="357188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+mn-lt"/>
              </a:defRPr>
            </a:lvl3pPr>
            <a:lvl4pPr marL="538163" indent="-18256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19138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895350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076325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1257300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1433513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300"/>
              </a:spcAft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8" name="Rectangle 5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 rot="5400000" flipH="1">
            <a:off x="9189960" y="3376698"/>
            <a:ext cx="95142" cy="338561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 rtl="0" eaLnBrk="1" fontAlgn="base" hangingPunct="1">
              <a:spcBef>
                <a:spcPts val="0"/>
              </a:spcBef>
              <a:spcAft>
                <a:spcPct val="0"/>
              </a:spcAft>
              <a:defRPr sz="12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462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sz="1200" baseline="0">
                <a:solidFill>
                  <a:schemeClr val="tx1"/>
                </a:solidFill>
                <a:latin typeface="+mn-lt"/>
              </a:defRPr>
            </a:lvl2pPr>
            <a:lvl3pPr marL="357188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+mn-lt"/>
              </a:defRPr>
            </a:lvl3pPr>
            <a:lvl4pPr marL="538163" indent="-18256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4pPr>
            <a:lvl5pPr marL="719138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895350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1076325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1257300" indent="-18097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1433513" indent="-17621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300"/>
              </a:spcAft>
              <a:defRPr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568677" y="5009322"/>
            <a:ext cx="1092482" cy="20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Box 99"/>
          <p:cNvSpPr txBox="1"/>
          <p:nvPr/>
        </p:nvSpPr>
        <p:spPr bwMode="auto">
          <a:xfrm>
            <a:off x="4316819" y="5214541"/>
            <a:ext cx="2364421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Création original d’une série de vidéo « Les poubelles vident leur sac » pour la Région Ile de France</a:t>
            </a: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0656" y="2560345"/>
            <a:ext cx="1540512" cy="167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Rounded Rectangle 101"/>
          <p:cNvSpPr/>
          <p:nvPr/>
        </p:nvSpPr>
        <p:spPr bwMode="auto">
          <a:xfrm>
            <a:off x="591213" y="2006702"/>
            <a:ext cx="205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/>
                </a:solidFill>
                <a:cs typeface="+mn-cs"/>
              </a:rPr>
              <a:t>Intégration du </a:t>
            </a:r>
            <a:r>
              <a:rPr lang="fr-FR" sz="1200" b="1" dirty="0" err="1" smtClean="0">
                <a:solidFill>
                  <a:schemeClr val="tx1"/>
                </a:solidFill>
                <a:cs typeface="+mn-cs"/>
              </a:rPr>
              <a:t>Search</a:t>
            </a:r>
            <a:endParaRPr lang="fr-FR" sz="1200" b="1" dirty="0" smtClean="0">
              <a:solidFill>
                <a:schemeClr val="tx1"/>
              </a:solidFill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1891351" y="2562856"/>
            <a:ext cx="1220643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Brand </a:t>
            </a:r>
            <a:r>
              <a:rPr lang="fr-FR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your</a:t>
            </a: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Search</a:t>
            </a:r>
            <a:endParaRPr lang="fr-FR" sz="12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fr-FR" sz="3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Aufeminin.com propose à ses annonceurs de bénéficier de son bon référencement naturel</a:t>
            </a:r>
          </a:p>
        </p:txBody>
      </p:sp>
      <p:pic>
        <p:nvPicPr>
          <p:cNvPr id="107" name="8aeb7cc2-2db9-48bf-808c-74ee361718fd" descr="933821A6-5670-4F09-8A53-3AA15ADC91F6@home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075021" y="4002819"/>
            <a:ext cx="858062" cy="4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6370" y="4859590"/>
            <a:ext cx="2216518" cy="80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108" descr="logo-yahoo"/>
          <p:cNvPicPr>
            <a:picLocks noChangeAspect="1" noChangeArrowheads="1"/>
          </p:cNvPicPr>
          <p:nvPr/>
        </p:nvPicPr>
        <p:blipFill>
          <a:blip r:embed="rId37" cstate="print"/>
          <a:srcRect l="37956" b="22721"/>
          <a:stretch>
            <a:fillRect/>
          </a:stretch>
        </p:blipFill>
        <p:spPr bwMode="auto">
          <a:xfrm>
            <a:off x="1158447" y="5539329"/>
            <a:ext cx="986163" cy="32737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10" name="Rounded Rectangle 109"/>
          <p:cNvSpPr/>
          <p:nvPr/>
        </p:nvSpPr>
        <p:spPr bwMode="auto">
          <a:xfrm>
            <a:off x="467833" y="4444409"/>
            <a:ext cx="2052000" cy="4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200" b="1" dirty="0" smtClean="0">
                <a:solidFill>
                  <a:schemeClr val="tx1"/>
                </a:solidFill>
                <a:cs typeface="+mn-cs"/>
              </a:rPr>
              <a:t>De plus en plus d’opérations spéciales  multi-écrans</a:t>
            </a:r>
          </a:p>
        </p:txBody>
      </p:sp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097020" y="4365130"/>
            <a:ext cx="856534" cy="35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TextBox 61"/>
          <p:cNvSpPr txBox="1"/>
          <p:nvPr/>
        </p:nvSpPr>
        <p:spPr bwMode="auto">
          <a:xfrm>
            <a:off x="875485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63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64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65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66" name="Freeform 65"/>
          <p:cNvSpPr/>
          <p:nvPr>
            <p:custDataLst>
              <p:tags r:id="rId6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67" name="Freeform 66"/>
          <p:cNvSpPr/>
          <p:nvPr>
            <p:custDataLst>
              <p:tags r:id="rId7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69" name="Freeform 68"/>
          <p:cNvSpPr/>
          <p:nvPr>
            <p:custDataLst>
              <p:tags r:id="rId8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8614877" y="687566"/>
            <a:ext cx="782587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Engagement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8135399" y="687566"/>
            <a:ext cx="604653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Visibilité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61795" name="think-cell Slide" r:id="rId11" imgW="270" imgH="270" progId="TCLayout.ActiveDocument.1">
              <p:embed/>
            </p:oleObj>
          </a:graphicData>
        </a:graphic>
      </p:graphicFrame>
      <p:sp>
        <p:nvSpPr>
          <p:cNvPr id="17" name="Rectangle 1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>
              <a:lnSpc>
                <a:spcPct val="90000"/>
              </a:lnSpc>
            </a:pPr>
            <a:endParaRPr lang="fr-FR" sz="10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dirty="0" smtClean="0"/>
              <a:t>La vidéo, dominée par l’in-</a:t>
            </a:r>
            <a:r>
              <a:rPr lang="fr-FR" dirty="0" err="1" smtClean="0"/>
              <a:t>stream</a:t>
            </a:r>
            <a:r>
              <a:rPr lang="fr-FR" dirty="0" smtClean="0"/>
              <a:t>, demeure plébiscitée par les</a:t>
            </a:r>
            <a:br>
              <a:rPr lang="fr-FR" dirty="0" smtClean="0"/>
            </a:br>
            <a:r>
              <a:rPr lang="fr-FR" dirty="0" smtClean="0"/>
              <a:t>annonceurs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46565" y="980660"/>
            <a:ext cx="5758294" cy="438185"/>
            <a:chOff x="-2968752" y="1127788"/>
            <a:chExt cx="4176840" cy="456064"/>
          </a:xfrm>
        </p:grpSpPr>
        <p:pic>
          <p:nvPicPr>
            <p:cNvPr id="20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>
              <p:custDataLst>
                <p:tags r:id="rId9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Vidéo in-</a:t>
              </a:r>
              <a:r>
                <a:rPr lang="fr-FR" sz="1600" b="1" i="1" dirty="0" err="1" smtClean="0">
                  <a:solidFill>
                    <a:schemeClr val="bg2"/>
                  </a:solidFill>
                  <a:latin typeface="+mj-lt"/>
                </a:rPr>
                <a:t>stream</a:t>
              </a: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 : un segment dynamique tiré par la </a:t>
              </a:r>
            </a:p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catch-up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65" y="4929878"/>
            <a:ext cx="5758294" cy="439200"/>
            <a:chOff x="-2968752" y="1128088"/>
            <a:chExt cx="4176840" cy="455764"/>
          </a:xfrm>
        </p:grpSpPr>
        <p:pic>
          <p:nvPicPr>
            <p:cNvPr id="23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>
              <p:custDataLst>
                <p:tags r:id="rId7"/>
              </p:custDataLst>
            </p:nvPr>
          </p:nvSpPr>
          <p:spPr>
            <a:xfrm>
              <a:off x="-2608050" y="1128440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Vidéo in-banner : un mode de communication complémentaire à l’in-</a:t>
              </a:r>
              <a:r>
                <a:rPr lang="fr-FR" sz="1600" b="1" i="1" dirty="0" err="1" smtClean="0">
                  <a:solidFill>
                    <a:schemeClr val="bg2"/>
                  </a:solidFill>
                  <a:latin typeface="+mj-lt"/>
                </a:rPr>
                <a:t>stream</a:t>
              </a:r>
              <a:endParaRPr lang="fr-FR" sz="1600" b="1" i="1" dirty="0" smtClean="0">
                <a:solidFill>
                  <a:schemeClr val="bg2"/>
                </a:solidFill>
                <a:latin typeface="+mj-lt"/>
              </a:endParaRPr>
            </a:p>
          </p:txBody>
        </p:sp>
      </p:grpSp>
      <p:sp>
        <p:nvSpPr>
          <p:cNvPr id="25" name="Text Placeholder 2"/>
          <p:cNvSpPr txBox="1">
            <a:spLocks/>
          </p:cNvSpPr>
          <p:nvPr/>
        </p:nvSpPr>
        <p:spPr bwMode="auto">
          <a:xfrm>
            <a:off x="446567" y="5379395"/>
            <a:ext cx="5758291" cy="962028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66700" lvl="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/>
              <a:t>Nouveau format : émergence de l’in-</a:t>
            </a:r>
            <a:r>
              <a:rPr lang="fr-FR" sz="1400" dirty="0" err="1" smtClean="0"/>
              <a:t>read</a:t>
            </a:r>
            <a:r>
              <a:rPr lang="fr-FR" sz="1400" dirty="0" smtClean="0"/>
              <a:t> commercialisé au Coût Par Vue (CPV) qui contribue à la croissance de l’inventaire vidéo</a:t>
            </a:r>
          </a:p>
          <a:p>
            <a:pPr marL="266700" lvl="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400" dirty="0" smtClean="0"/>
              <a:t>L’In-banner conserve du potentiel dans sa complémentarité avec l’in-</a:t>
            </a:r>
            <a:r>
              <a:rPr lang="fr-FR" sz="1400" dirty="0" err="1" smtClean="0"/>
              <a:t>stream</a:t>
            </a:r>
            <a:r>
              <a:rPr lang="fr-FR" sz="1400" dirty="0" smtClean="0"/>
              <a:t> qui reste encore sous-exploitée</a:t>
            </a:r>
            <a:endParaRPr lang="fr-FR" sz="1400" dirty="0"/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446564" y="1408689"/>
            <a:ext cx="5758293" cy="34397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5203825" algn="l"/>
                <a:tab pos="6281738" algn="l"/>
                <a:tab pos="9058275" algn="l"/>
              </a:tabLst>
              <a:defRPr/>
            </a:pPr>
            <a:r>
              <a:rPr lang="fr-FR" sz="1400" b="1" dirty="0" smtClean="0"/>
              <a:t>Forte accélération de la croissance </a:t>
            </a:r>
            <a:r>
              <a:rPr lang="fr-FR" sz="1400" dirty="0" smtClean="0"/>
              <a:t>des investissements au S2 (+60% au S2 vs. +40% au S1)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5203825" algn="l"/>
                <a:tab pos="6281738" algn="l"/>
                <a:tab pos="9058275" algn="l"/>
              </a:tabLst>
              <a:defRPr/>
            </a:pPr>
            <a:r>
              <a:rPr lang="fr-FR" sz="1400" dirty="0" smtClean="0"/>
              <a:t>Une offre encore inférieure à la demande, notamment sur la catch-up, qui dynamise le marché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5203825" algn="l"/>
                <a:tab pos="6281738" algn="l"/>
                <a:tab pos="9058275" algn="l"/>
              </a:tabLst>
              <a:defRPr/>
            </a:pPr>
            <a:r>
              <a:rPr lang="fr-FR" sz="1400" dirty="0" smtClean="0"/>
              <a:t>Des stratégies de développement de l’offre vidéo sur l’ensemble des écrans liées notamment au développement de nouvelles offres de contenu par les acteurs de la TV (</a:t>
            </a:r>
            <a:r>
              <a:rPr lang="fr-FR" sz="1400" dirty="0" err="1" smtClean="0"/>
              <a:t>y.c</a:t>
            </a:r>
            <a:r>
              <a:rPr lang="fr-FR" sz="1400" dirty="0" smtClean="0"/>
              <a:t>. les nouvelles chaînes de la TNT), les éditeurs de presse, les pure </a:t>
            </a:r>
            <a:r>
              <a:rPr lang="fr-FR" sz="1400" dirty="0" err="1" smtClean="0"/>
              <a:t>players</a:t>
            </a:r>
            <a:r>
              <a:rPr lang="fr-FR" sz="1400" dirty="0" smtClean="0"/>
              <a:t>, etc.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454519" y="3455585"/>
            <a:ext cx="2499714" cy="129998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74625" indent="-174625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400" dirty="0" smtClean="0">
              <a:solidFill>
                <a:schemeClr val="dk1"/>
              </a:solidFill>
              <a:latin typeface="+mj-lt"/>
            </a:endParaRPr>
          </a:p>
          <a:p>
            <a:pPr marL="174625" indent="-174625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r>
              <a:rPr lang="fr-FR" sz="1200" dirty="0" smtClean="0">
                <a:solidFill>
                  <a:schemeClr val="dk1"/>
                </a:solidFill>
                <a:latin typeface="+mj-lt"/>
              </a:rPr>
              <a:t>Demande toujours soutenue</a:t>
            </a:r>
          </a:p>
          <a:p>
            <a:pPr marL="174625" indent="-174625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r>
              <a:rPr lang="fr-FR" sz="1200" dirty="0" smtClean="0">
                <a:latin typeface="+mj-lt"/>
              </a:rPr>
              <a:t>Croissance des écosystèmes tablette et TV connectée</a:t>
            </a:r>
            <a:endParaRPr lang="fr-FR" sz="1200" dirty="0" smtClean="0">
              <a:solidFill>
                <a:schemeClr val="dk1"/>
              </a:solidFill>
              <a:latin typeface="+mj-lt"/>
            </a:endParaRPr>
          </a:p>
          <a:p>
            <a:pPr marL="174625" indent="-174625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r>
              <a:rPr lang="fr-FR" sz="1200" dirty="0" smtClean="0">
                <a:solidFill>
                  <a:schemeClr val="dk1"/>
                </a:solidFill>
                <a:latin typeface="+mj-lt"/>
              </a:rPr>
              <a:t>Développement des </a:t>
            </a:r>
            <a:r>
              <a:rPr lang="fr-FR" sz="1200" dirty="0" err="1" smtClean="0">
                <a:solidFill>
                  <a:schemeClr val="dk1"/>
                </a:solidFill>
                <a:latin typeface="+mj-lt"/>
              </a:rPr>
              <a:t>investis-sements</a:t>
            </a:r>
            <a:r>
              <a:rPr lang="fr-FR" sz="1200" dirty="0" smtClean="0">
                <a:solidFill>
                  <a:schemeClr val="dk1"/>
                </a:solidFill>
                <a:latin typeface="+mj-lt"/>
              </a:rPr>
              <a:t> via les </a:t>
            </a:r>
            <a:r>
              <a:rPr lang="fr-FR" sz="1200" dirty="0" err="1" smtClean="0">
                <a:solidFill>
                  <a:schemeClr val="dk1"/>
                </a:solidFill>
                <a:latin typeface="+mj-lt"/>
              </a:rPr>
              <a:t>AdEx</a:t>
            </a:r>
            <a:endParaRPr lang="fr-FR" sz="1200" dirty="0" smtClean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4070815" y="3359411"/>
            <a:ext cx="1202124" cy="2585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Tendances 2013</a:t>
            </a:r>
          </a:p>
        </p:txBody>
      </p:sp>
      <p:pic>
        <p:nvPicPr>
          <p:cNvPr id="161800" name="Picture 8" descr="D:\Users\TCAZENAV\Desktop\Dossiers actuels\1. Observatoire de l'e-pub\5. Documentation\Suite aux entretiens\Le Figaro Medias\CapGemini\LeFigaro.fr- Motorola -inRea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95577" y="4962350"/>
            <a:ext cx="1343714" cy="133514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 bwMode="auto">
          <a:xfrm>
            <a:off x="7815244" y="5517290"/>
            <a:ext cx="181840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Format In-</a:t>
            </a:r>
            <a:r>
              <a:rPr lang="fr-FR" sz="12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read</a:t>
            </a:r>
            <a:r>
              <a:rPr lang="fr-FR" sz="1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: la vidéo apparait en écartant l’article lorsque le lecteur a suffisamment « scrollé »</a:t>
            </a:r>
          </a:p>
        </p:txBody>
      </p:sp>
      <p:pic>
        <p:nvPicPr>
          <p:cNvPr id="72" name="Picture 31" descr="Figaro Group FigaroMedias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17648" y="5048339"/>
            <a:ext cx="648410" cy="41196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grpSp>
        <p:nvGrpSpPr>
          <p:cNvPr id="76" name="Group 75"/>
          <p:cNvGrpSpPr/>
          <p:nvPr/>
        </p:nvGrpSpPr>
        <p:grpSpPr>
          <a:xfrm>
            <a:off x="6723956" y="1184637"/>
            <a:ext cx="2563682" cy="927294"/>
            <a:chOff x="-7425" y="771550"/>
            <a:chExt cx="9168683" cy="3316348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830" y="771550"/>
              <a:ext cx="9143999" cy="331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-7425" y="771553"/>
              <a:ext cx="1105174" cy="3316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088977" y="771551"/>
              <a:ext cx="1072281" cy="81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" name="TextBox 85"/>
          <p:cNvSpPr txBox="1"/>
          <p:nvPr/>
        </p:nvSpPr>
        <p:spPr bwMode="auto">
          <a:xfrm>
            <a:off x="6537220" y="2100037"/>
            <a:ext cx="304316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Lancement de la plateforme vidéo musicale </a:t>
            </a:r>
            <a:r>
              <a:rPr lang="fr-FR" sz="1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Vevo</a:t>
            </a: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en France en novembre 2012</a:t>
            </a:r>
          </a:p>
        </p:txBody>
      </p:sp>
      <p:sp>
        <p:nvSpPr>
          <p:cNvPr id="87" name="Rounded Rectangle 86"/>
          <p:cNvSpPr/>
          <p:nvPr/>
        </p:nvSpPr>
        <p:spPr bwMode="auto">
          <a:xfrm>
            <a:off x="661200" y="3455585"/>
            <a:ext cx="2528568" cy="129998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200" dirty="0" smtClean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1089678" y="3236786"/>
            <a:ext cx="1656992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Marché  de l’in-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stream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en France (en M€)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933388" y="4327060"/>
            <a:ext cx="303213" cy="55563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1484250" y="4234985"/>
            <a:ext cx="312738" cy="147638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61802" name="Rectangle 10"/>
          <p:cNvSpPr>
            <a:spLocks noChangeArrowheads="1"/>
          </p:cNvSpPr>
          <p:nvPr/>
        </p:nvSpPr>
        <p:spPr bwMode="auto">
          <a:xfrm>
            <a:off x="2035113" y="4096872"/>
            <a:ext cx="303213" cy="285750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2587563" y="3958760"/>
            <a:ext cx="303213" cy="423863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61804" name="Line 12"/>
          <p:cNvSpPr>
            <a:spLocks noChangeShapeType="1"/>
          </p:cNvSpPr>
          <p:nvPr/>
        </p:nvSpPr>
        <p:spPr bwMode="auto">
          <a:xfrm>
            <a:off x="814325" y="4382622"/>
            <a:ext cx="2205038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2660588" y="3747622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90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06" name="Rectangle 14"/>
          <p:cNvSpPr>
            <a:spLocks noChangeArrowheads="1"/>
          </p:cNvSpPr>
          <p:nvPr/>
        </p:nvSpPr>
        <p:spPr bwMode="auto">
          <a:xfrm>
            <a:off x="1557275" y="4023847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30</a:t>
            </a: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07" name="Rectangle 15"/>
          <p:cNvSpPr>
            <a:spLocks noChangeArrowheads="1"/>
          </p:cNvSpPr>
          <p:nvPr/>
        </p:nvSpPr>
        <p:spPr bwMode="auto">
          <a:xfrm>
            <a:off x="1006413" y="4106397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12</a:t>
            </a: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08" name="Rectangle 16"/>
          <p:cNvSpPr>
            <a:spLocks noChangeArrowheads="1"/>
          </p:cNvSpPr>
          <p:nvPr/>
        </p:nvSpPr>
        <p:spPr bwMode="auto">
          <a:xfrm>
            <a:off x="2109725" y="3895260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60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09" name="Freeform 17"/>
          <p:cNvSpPr>
            <a:spLocks noEditPoints="1"/>
          </p:cNvSpPr>
          <p:nvPr/>
        </p:nvSpPr>
        <p:spPr bwMode="auto">
          <a:xfrm>
            <a:off x="2196524" y="3614107"/>
            <a:ext cx="550863" cy="184150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301" y="18"/>
              </a:cxn>
              <a:cxn ang="0">
                <a:pos x="307" y="29"/>
              </a:cxn>
              <a:cxn ang="0">
                <a:pos x="0" y="116"/>
              </a:cxn>
              <a:cxn ang="0">
                <a:pos x="0" y="99"/>
              </a:cxn>
              <a:cxn ang="0">
                <a:pos x="289" y="0"/>
              </a:cxn>
              <a:cxn ang="0">
                <a:pos x="347" y="12"/>
              </a:cxn>
              <a:cxn ang="0">
                <a:pos x="307" y="53"/>
              </a:cxn>
              <a:cxn ang="0">
                <a:pos x="289" y="0"/>
              </a:cxn>
            </a:cxnLst>
            <a:rect l="0" t="0" r="r" b="b"/>
            <a:pathLst>
              <a:path w="347" h="116">
                <a:moveTo>
                  <a:pt x="0" y="99"/>
                </a:moveTo>
                <a:lnTo>
                  <a:pt x="301" y="18"/>
                </a:lnTo>
                <a:lnTo>
                  <a:pt x="307" y="29"/>
                </a:lnTo>
                <a:lnTo>
                  <a:pt x="0" y="116"/>
                </a:lnTo>
                <a:lnTo>
                  <a:pt x="0" y="99"/>
                </a:lnTo>
                <a:close/>
                <a:moveTo>
                  <a:pt x="289" y="0"/>
                </a:moveTo>
                <a:lnTo>
                  <a:pt x="347" y="12"/>
                </a:lnTo>
                <a:lnTo>
                  <a:pt x="307" y="53"/>
                </a:lnTo>
                <a:lnTo>
                  <a:pt x="28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161810" name="Freeform 18"/>
          <p:cNvSpPr>
            <a:spLocks/>
          </p:cNvSpPr>
          <p:nvPr/>
        </p:nvSpPr>
        <p:spPr bwMode="auto">
          <a:xfrm>
            <a:off x="2250566" y="3606170"/>
            <a:ext cx="385763" cy="192088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12" y="34"/>
              </a:cxn>
              <a:cxn ang="0">
                <a:pos x="35" y="17"/>
              </a:cxn>
              <a:cxn ang="0">
                <a:pos x="75" y="5"/>
              </a:cxn>
              <a:cxn ang="0">
                <a:pos x="121" y="0"/>
              </a:cxn>
              <a:cxn ang="0">
                <a:pos x="121" y="0"/>
              </a:cxn>
              <a:cxn ang="0">
                <a:pos x="168" y="5"/>
              </a:cxn>
              <a:cxn ang="0">
                <a:pos x="208" y="17"/>
              </a:cxn>
              <a:cxn ang="0">
                <a:pos x="231" y="34"/>
              </a:cxn>
              <a:cxn ang="0">
                <a:pos x="243" y="63"/>
              </a:cxn>
              <a:cxn ang="0">
                <a:pos x="243" y="63"/>
              </a:cxn>
              <a:cxn ang="0">
                <a:pos x="243" y="63"/>
              </a:cxn>
              <a:cxn ang="0">
                <a:pos x="231" y="87"/>
              </a:cxn>
              <a:cxn ang="0">
                <a:pos x="208" y="104"/>
              </a:cxn>
              <a:cxn ang="0">
                <a:pos x="168" y="116"/>
              </a:cxn>
              <a:cxn ang="0">
                <a:pos x="121" y="121"/>
              </a:cxn>
              <a:cxn ang="0">
                <a:pos x="121" y="121"/>
              </a:cxn>
              <a:cxn ang="0">
                <a:pos x="121" y="121"/>
              </a:cxn>
              <a:cxn ang="0">
                <a:pos x="75" y="116"/>
              </a:cxn>
              <a:cxn ang="0">
                <a:pos x="35" y="104"/>
              </a:cxn>
              <a:cxn ang="0">
                <a:pos x="12" y="87"/>
              </a:cxn>
              <a:cxn ang="0">
                <a:pos x="0" y="63"/>
              </a:cxn>
              <a:cxn ang="0">
                <a:pos x="0" y="63"/>
              </a:cxn>
              <a:cxn ang="0">
                <a:pos x="0" y="63"/>
              </a:cxn>
            </a:cxnLst>
            <a:rect l="0" t="0" r="r" b="b"/>
            <a:pathLst>
              <a:path w="243" h="121">
                <a:moveTo>
                  <a:pt x="0" y="63"/>
                </a:moveTo>
                <a:lnTo>
                  <a:pt x="12" y="34"/>
                </a:lnTo>
                <a:lnTo>
                  <a:pt x="35" y="17"/>
                </a:lnTo>
                <a:lnTo>
                  <a:pt x="75" y="5"/>
                </a:lnTo>
                <a:lnTo>
                  <a:pt x="121" y="0"/>
                </a:lnTo>
                <a:lnTo>
                  <a:pt x="121" y="0"/>
                </a:lnTo>
                <a:lnTo>
                  <a:pt x="168" y="5"/>
                </a:lnTo>
                <a:lnTo>
                  <a:pt x="208" y="17"/>
                </a:lnTo>
                <a:lnTo>
                  <a:pt x="231" y="34"/>
                </a:lnTo>
                <a:lnTo>
                  <a:pt x="243" y="63"/>
                </a:lnTo>
                <a:lnTo>
                  <a:pt x="243" y="63"/>
                </a:lnTo>
                <a:lnTo>
                  <a:pt x="243" y="63"/>
                </a:lnTo>
                <a:lnTo>
                  <a:pt x="231" y="87"/>
                </a:lnTo>
                <a:lnTo>
                  <a:pt x="208" y="104"/>
                </a:lnTo>
                <a:lnTo>
                  <a:pt x="168" y="116"/>
                </a:lnTo>
                <a:lnTo>
                  <a:pt x="121" y="121"/>
                </a:lnTo>
                <a:lnTo>
                  <a:pt x="121" y="121"/>
                </a:lnTo>
                <a:lnTo>
                  <a:pt x="121" y="121"/>
                </a:lnTo>
                <a:lnTo>
                  <a:pt x="75" y="116"/>
                </a:lnTo>
                <a:lnTo>
                  <a:pt x="35" y="104"/>
                </a:lnTo>
                <a:lnTo>
                  <a:pt x="12" y="87"/>
                </a:lnTo>
                <a:lnTo>
                  <a:pt x="0" y="63"/>
                </a:lnTo>
                <a:lnTo>
                  <a:pt x="0" y="63"/>
                </a:lnTo>
                <a:lnTo>
                  <a:pt x="0" y="6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161811" name="Freeform 19"/>
          <p:cNvSpPr>
            <a:spLocks noEditPoints="1"/>
          </p:cNvSpPr>
          <p:nvPr/>
        </p:nvSpPr>
        <p:spPr bwMode="auto">
          <a:xfrm>
            <a:off x="2250566" y="3606170"/>
            <a:ext cx="395288" cy="201613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0" y="46"/>
              </a:cxn>
              <a:cxn ang="0">
                <a:pos x="6" y="34"/>
              </a:cxn>
              <a:cxn ang="0">
                <a:pos x="17" y="23"/>
              </a:cxn>
              <a:cxn ang="0">
                <a:pos x="52" y="5"/>
              </a:cxn>
              <a:cxn ang="0">
                <a:pos x="98" y="0"/>
              </a:cxn>
              <a:cxn ang="0">
                <a:pos x="145" y="0"/>
              </a:cxn>
              <a:cxn ang="0">
                <a:pos x="191" y="5"/>
              </a:cxn>
              <a:cxn ang="0">
                <a:pos x="226" y="23"/>
              </a:cxn>
              <a:cxn ang="0">
                <a:pos x="237" y="34"/>
              </a:cxn>
              <a:cxn ang="0">
                <a:pos x="243" y="46"/>
              </a:cxn>
              <a:cxn ang="0">
                <a:pos x="249" y="58"/>
              </a:cxn>
              <a:cxn ang="0">
                <a:pos x="243" y="75"/>
              </a:cxn>
              <a:cxn ang="0">
                <a:pos x="237" y="87"/>
              </a:cxn>
              <a:cxn ang="0">
                <a:pos x="226" y="98"/>
              </a:cxn>
              <a:cxn ang="0">
                <a:pos x="208" y="104"/>
              </a:cxn>
              <a:cxn ang="0">
                <a:pos x="191" y="116"/>
              </a:cxn>
              <a:cxn ang="0">
                <a:pos x="145" y="121"/>
              </a:cxn>
              <a:cxn ang="0">
                <a:pos x="98" y="121"/>
              </a:cxn>
              <a:cxn ang="0">
                <a:pos x="52" y="116"/>
              </a:cxn>
              <a:cxn ang="0">
                <a:pos x="35" y="104"/>
              </a:cxn>
              <a:cxn ang="0">
                <a:pos x="17" y="98"/>
              </a:cxn>
              <a:cxn ang="0">
                <a:pos x="6" y="87"/>
              </a:cxn>
              <a:cxn ang="0">
                <a:pos x="0" y="75"/>
              </a:cxn>
              <a:cxn ang="0">
                <a:pos x="6" y="75"/>
              </a:cxn>
              <a:cxn ang="0">
                <a:pos x="12" y="81"/>
              </a:cxn>
              <a:cxn ang="0">
                <a:pos x="23" y="92"/>
              </a:cxn>
              <a:cxn ang="0">
                <a:pos x="40" y="104"/>
              </a:cxn>
              <a:cxn ang="0">
                <a:pos x="52" y="110"/>
              </a:cxn>
              <a:cxn ang="0">
                <a:pos x="98" y="116"/>
              </a:cxn>
              <a:cxn ang="0">
                <a:pos x="145" y="116"/>
              </a:cxn>
              <a:cxn ang="0">
                <a:pos x="191" y="110"/>
              </a:cxn>
              <a:cxn ang="0">
                <a:pos x="208" y="104"/>
              </a:cxn>
              <a:cxn ang="0">
                <a:pos x="220" y="92"/>
              </a:cxn>
              <a:cxn ang="0">
                <a:pos x="231" y="81"/>
              </a:cxn>
              <a:cxn ang="0">
                <a:pos x="237" y="75"/>
              </a:cxn>
              <a:cxn ang="0">
                <a:pos x="243" y="63"/>
              </a:cxn>
              <a:cxn ang="0">
                <a:pos x="237" y="52"/>
              </a:cxn>
              <a:cxn ang="0">
                <a:pos x="231" y="40"/>
              </a:cxn>
              <a:cxn ang="0">
                <a:pos x="220" y="29"/>
              </a:cxn>
              <a:cxn ang="0">
                <a:pos x="191" y="11"/>
              </a:cxn>
              <a:cxn ang="0">
                <a:pos x="145" y="5"/>
              </a:cxn>
              <a:cxn ang="0">
                <a:pos x="98" y="5"/>
              </a:cxn>
              <a:cxn ang="0">
                <a:pos x="58" y="11"/>
              </a:cxn>
              <a:cxn ang="0">
                <a:pos x="23" y="29"/>
              </a:cxn>
              <a:cxn ang="0">
                <a:pos x="12" y="40"/>
              </a:cxn>
              <a:cxn ang="0">
                <a:pos x="6" y="52"/>
              </a:cxn>
              <a:cxn ang="0">
                <a:pos x="6" y="63"/>
              </a:cxn>
              <a:cxn ang="0">
                <a:pos x="6" y="75"/>
              </a:cxn>
            </a:cxnLst>
            <a:rect l="0" t="0" r="r" b="b"/>
            <a:pathLst>
              <a:path w="249" h="127">
                <a:moveTo>
                  <a:pt x="0" y="63"/>
                </a:moveTo>
                <a:lnTo>
                  <a:pt x="0" y="58"/>
                </a:lnTo>
                <a:lnTo>
                  <a:pt x="0" y="46"/>
                </a:lnTo>
                <a:lnTo>
                  <a:pt x="0" y="46"/>
                </a:lnTo>
                <a:lnTo>
                  <a:pt x="6" y="34"/>
                </a:lnTo>
                <a:lnTo>
                  <a:pt x="6" y="34"/>
                </a:lnTo>
                <a:lnTo>
                  <a:pt x="17" y="23"/>
                </a:lnTo>
                <a:lnTo>
                  <a:pt x="17" y="23"/>
                </a:lnTo>
                <a:lnTo>
                  <a:pt x="35" y="17"/>
                </a:lnTo>
                <a:lnTo>
                  <a:pt x="52" y="5"/>
                </a:lnTo>
                <a:lnTo>
                  <a:pt x="75" y="0"/>
                </a:lnTo>
                <a:lnTo>
                  <a:pt x="98" y="0"/>
                </a:lnTo>
                <a:lnTo>
                  <a:pt x="121" y="0"/>
                </a:lnTo>
                <a:lnTo>
                  <a:pt x="145" y="0"/>
                </a:lnTo>
                <a:lnTo>
                  <a:pt x="168" y="0"/>
                </a:lnTo>
                <a:lnTo>
                  <a:pt x="191" y="5"/>
                </a:lnTo>
                <a:lnTo>
                  <a:pt x="208" y="17"/>
                </a:lnTo>
                <a:lnTo>
                  <a:pt x="226" y="23"/>
                </a:lnTo>
                <a:lnTo>
                  <a:pt x="226" y="23"/>
                </a:lnTo>
                <a:lnTo>
                  <a:pt x="237" y="34"/>
                </a:lnTo>
                <a:lnTo>
                  <a:pt x="237" y="34"/>
                </a:lnTo>
                <a:lnTo>
                  <a:pt x="243" y="46"/>
                </a:lnTo>
                <a:lnTo>
                  <a:pt x="243" y="46"/>
                </a:lnTo>
                <a:lnTo>
                  <a:pt x="249" y="58"/>
                </a:lnTo>
                <a:lnTo>
                  <a:pt x="249" y="63"/>
                </a:lnTo>
                <a:lnTo>
                  <a:pt x="243" y="75"/>
                </a:lnTo>
                <a:lnTo>
                  <a:pt x="243" y="75"/>
                </a:lnTo>
                <a:lnTo>
                  <a:pt x="237" y="87"/>
                </a:lnTo>
                <a:lnTo>
                  <a:pt x="237" y="87"/>
                </a:lnTo>
                <a:lnTo>
                  <a:pt x="226" y="98"/>
                </a:lnTo>
                <a:lnTo>
                  <a:pt x="226" y="98"/>
                </a:lnTo>
                <a:lnTo>
                  <a:pt x="208" y="104"/>
                </a:lnTo>
                <a:lnTo>
                  <a:pt x="208" y="104"/>
                </a:lnTo>
                <a:lnTo>
                  <a:pt x="191" y="116"/>
                </a:lnTo>
                <a:lnTo>
                  <a:pt x="168" y="121"/>
                </a:lnTo>
                <a:lnTo>
                  <a:pt x="145" y="121"/>
                </a:lnTo>
                <a:lnTo>
                  <a:pt x="121" y="127"/>
                </a:lnTo>
                <a:lnTo>
                  <a:pt x="98" y="121"/>
                </a:lnTo>
                <a:lnTo>
                  <a:pt x="75" y="121"/>
                </a:lnTo>
                <a:lnTo>
                  <a:pt x="52" y="116"/>
                </a:lnTo>
                <a:lnTo>
                  <a:pt x="35" y="104"/>
                </a:lnTo>
                <a:lnTo>
                  <a:pt x="35" y="104"/>
                </a:lnTo>
                <a:lnTo>
                  <a:pt x="17" y="98"/>
                </a:lnTo>
                <a:lnTo>
                  <a:pt x="17" y="98"/>
                </a:lnTo>
                <a:lnTo>
                  <a:pt x="6" y="87"/>
                </a:lnTo>
                <a:lnTo>
                  <a:pt x="6" y="87"/>
                </a:lnTo>
                <a:lnTo>
                  <a:pt x="0" y="75"/>
                </a:lnTo>
                <a:lnTo>
                  <a:pt x="0" y="75"/>
                </a:lnTo>
                <a:lnTo>
                  <a:pt x="0" y="63"/>
                </a:lnTo>
                <a:close/>
                <a:moveTo>
                  <a:pt x="6" y="75"/>
                </a:moveTo>
                <a:lnTo>
                  <a:pt x="6" y="69"/>
                </a:lnTo>
                <a:lnTo>
                  <a:pt x="12" y="81"/>
                </a:lnTo>
                <a:lnTo>
                  <a:pt x="12" y="81"/>
                </a:lnTo>
                <a:lnTo>
                  <a:pt x="23" y="92"/>
                </a:lnTo>
                <a:lnTo>
                  <a:pt x="23" y="92"/>
                </a:lnTo>
                <a:lnTo>
                  <a:pt x="40" y="104"/>
                </a:lnTo>
                <a:lnTo>
                  <a:pt x="35" y="104"/>
                </a:lnTo>
                <a:lnTo>
                  <a:pt x="52" y="110"/>
                </a:lnTo>
                <a:lnTo>
                  <a:pt x="75" y="116"/>
                </a:lnTo>
                <a:lnTo>
                  <a:pt x="98" y="116"/>
                </a:lnTo>
                <a:lnTo>
                  <a:pt x="121" y="121"/>
                </a:lnTo>
                <a:lnTo>
                  <a:pt x="145" y="116"/>
                </a:lnTo>
                <a:lnTo>
                  <a:pt x="168" y="116"/>
                </a:lnTo>
                <a:lnTo>
                  <a:pt x="191" y="110"/>
                </a:lnTo>
                <a:lnTo>
                  <a:pt x="208" y="104"/>
                </a:lnTo>
                <a:lnTo>
                  <a:pt x="208" y="104"/>
                </a:lnTo>
                <a:lnTo>
                  <a:pt x="220" y="92"/>
                </a:lnTo>
                <a:lnTo>
                  <a:pt x="220" y="92"/>
                </a:lnTo>
                <a:lnTo>
                  <a:pt x="231" y="81"/>
                </a:lnTo>
                <a:lnTo>
                  <a:pt x="231" y="81"/>
                </a:lnTo>
                <a:lnTo>
                  <a:pt x="237" y="69"/>
                </a:lnTo>
                <a:lnTo>
                  <a:pt x="237" y="75"/>
                </a:lnTo>
                <a:lnTo>
                  <a:pt x="243" y="58"/>
                </a:lnTo>
                <a:lnTo>
                  <a:pt x="243" y="63"/>
                </a:lnTo>
                <a:lnTo>
                  <a:pt x="237" y="52"/>
                </a:lnTo>
                <a:lnTo>
                  <a:pt x="237" y="52"/>
                </a:lnTo>
                <a:lnTo>
                  <a:pt x="231" y="40"/>
                </a:lnTo>
                <a:lnTo>
                  <a:pt x="231" y="40"/>
                </a:lnTo>
                <a:lnTo>
                  <a:pt x="220" y="29"/>
                </a:lnTo>
                <a:lnTo>
                  <a:pt x="220" y="29"/>
                </a:lnTo>
                <a:lnTo>
                  <a:pt x="208" y="23"/>
                </a:lnTo>
                <a:lnTo>
                  <a:pt x="191" y="11"/>
                </a:lnTo>
                <a:lnTo>
                  <a:pt x="168" y="5"/>
                </a:lnTo>
                <a:lnTo>
                  <a:pt x="145" y="5"/>
                </a:lnTo>
                <a:lnTo>
                  <a:pt x="121" y="5"/>
                </a:lnTo>
                <a:lnTo>
                  <a:pt x="98" y="5"/>
                </a:lnTo>
                <a:lnTo>
                  <a:pt x="75" y="5"/>
                </a:lnTo>
                <a:lnTo>
                  <a:pt x="58" y="11"/>
                </a:lnTo>
                <a:lnTo>
                  <a:pt x="40" y="23"/>
                </a:lnTo>
                <a:lnTo>
                  <a:pt x="23" y="29"/>
                </a:lnTo>
                <a:lnTo>
                  <a:pt x="23" y="29"/>
                </a:lnTo>
                <a:lnTo>
                  <a:pt x="12" y="40"/>
                </a:lnTo>
                <a:lnTo>
                  <a:pt x="12" y="40"/>
                </a:lnTo>
                <a:lnTo>
                  <a:pt x="6" y="52"/>
                </a:lnTo>
                <a:lnTo>
                  <a:pt x="6" y="52"/>
                </a:lnTo>
                <a:lnTo>
                  <a:pt x="6" y="63"/>
                </a:lnTo>
                <a:lnTo>
                  <a:pt x="6" y="58"/>
                </a:lnTo>
                <a:lnTo>
                  <a:pt x="6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161812" name="Rectangle 20"/>
          <p:cNvSpPr>
            <a:spLocks noChangeArrowheads="1"/>
          </p:cNvSpPr>
          <p:nvPr/>
        </p:nvSpPr>
        <p:spPr bwMode="auto">
          <a:xfrm>
            <a:off x="2296081" y="3623632"/>
            <a:ext cx="2885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+50%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13" name="Rectangle 21"/>
          <p:cNvSpPr>
            <a:spLocks noChangeArrowheads="1"/>
          </p:cNvSpPr>
          <p:nvPr/>
        </p:nvSpPr>
        <p:spPr bwMode="auto">
          <a:xfrm>
            <a:off x="2558988" y="4484222"/>
            <a:ext cx="31418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2012</a:t>
            </a: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14" name="Rectangle 22"/>
          <p:cNvSpPr>
            <a:spLocks noChangeArrowheads="1"/>
          </p:cNvSpPr>
          <p:nvPr/>
        </p:nvSpPr>
        <p:spPr bwMode="auto">
          <a:xfrm>
            <a:off x="2008125" y="4484222"/>
            <a:ext cx="31418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2011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15" name="Rectangle 23"/>
          <p:cNvSpPr>
            <a:spLocks noChangeArrowheads="1"/>
          </p:cNvSpPr>
          <p:nvPr/>
        </p:nvSpPr>
        <p:spPr bwMode="auto">
          <a:xfrm>
            <a:off x="1457263" y="4484222"/>
            <a:ext cx="31418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2010</a:t>
            </a:r>
            <a:endParaRPr kumimoji="0" lang="fr-F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1816" name="Rectangle 24"/>
          <p:cNvSpPr>
            <a:spLocks noChangeArrowheads="1"/>
          </p:cNvSpPr>
          <p:nvPr/>
        </p:nvSpPr>
        <p:spPr bwMode="auto">
          <a:xfrm>
            <a:off x="896875" y="4484222"/>
            <a:ext cx="31418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2009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 bwMode="auto">
          <a:xfrm>
            <a:off x="6589782" y="4516478"/>
            <a:ext cx="283203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Lancement de la nouvelle chaîne HD1 et de son site de catch-up en novembre 2012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875485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81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82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83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84" name="Freeform 83"/>
          <p:cNvSpPr/>
          <p:nvPr>
            <p:custDataLst>
              <p:tags r:id="rId3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85" name="Freeform 84"/>
          <p:cNvSpPr/>
          <p:nvPr>
            <p:custDataLst>
              <p:tags r:id="rId4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88" name="Freeform 87"/>
          <p:cNvSpPr/>
          <p:nvPr>
            <p:custDataLst>
              <p:tags r:id="rId5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8372695" y="687566"/>
            <a:ext cx="604653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Visibilité</a:t>
            </a:r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00420" y="2643913"/>
            <a:ext cx="2852338" cy="186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" descr="http://msdaisi.com/wp-content/uploads/2012/06/Vevo-logo-640x223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41511" y="1016724"/>
            <a:ext cx="728572" cy="1406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308226" name="think-cell Slide" r:id="rId19" imgW="270" imgH="270" progId="TCLayout.ActiveDocument.1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grpSp>
        <p:nvGrpSpPr>
          <p:cNvPr id="7" name="Group 109"/>
          <p:cNvGrpSpPr/>
          <p:nvPr/>
        </p:nvGrpSpPr>
        <p:grpSpPr>
          <a:xfrm>
            <a:off x="350839" y="1124680"/>
            <a:ext cx="4530151" cy="427512"/>
            <a:chOff x="-2968752" y="1127788"/>
            <a:chExt cx="4176840" cy="456064"/>
          </a:xfrm>
        </p:grpSpPr>
        <p:pic>
          <p:nvPicPr>
            <p:cNvPr id="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>
              <p:custDataLst>
                <p:tags r:id="rId17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rgbClr val="FFFFFF"/>
                  </a:solidFill>
                  <a:latin typeface="Calibri"/>
                </a:rPr>
                <a:t>Les campagnes multi-écrans ont de plus en plus de succès</a:t>
              </a:r>
            </a:p>
          </p:txBody>
        </p:sp>
      </p:grp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350839" y="2041451"/>
            <a:ext cx="4530151" cy="433808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fr-FR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Des usages complémentaires</a:t>
            </a:r>
          </a:p>
          <a:p>
            <a:pPr marL="723900" lvl="1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250" b="1" dirty="0" smtClean="0">
                <a:latin typeface="+mj-lt"/>
              </a:rPr>
              <a:t>Une utilisation différenciée </a:t>
            </a:r>
            <a:r>
              <a:rPr lang="fr-FR" sz="1250" dirty="0" smtClean="0">
                <a:latin typeface="+mj-lt"/>
              </a:rPr>
              <a:t>de chaque écrans en fonction du moment de la journée</a:t>
            </a:r>
          </a:p>
          <a:p>
            <a:pPr marL="723900" lvl="1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kumimoji="0" lang="fr-FR" sz="12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Des</a:t>
            </a:r>
            <a:r>
              <a:rPr kumimoji="0" lang="fr-FR" sz="125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usages simultanés </a:t>
            </a:r>
            <a:r>
              <a:rPr kumimoji="0" lang="fr-FR" sz="125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notamment </a:t>
            </a:r>
            <a:r>
              <a:rPr kumimoji="0" lang="fr-FR" sz="125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TV + mobile : en France 34%* des 15-60 ans (et 48% des 25-43 ans) regardent la TV et sont connectés via leur mobile simultanément</a:t>
            </a:r>
          </a:p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kumimoji="0" lang="fr-FR" sz="13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23900" lvl="1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endParaRPr kumimoji="0" lang="fr-FR" sz="13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/>
              <a:defRPr/>
            </a:pP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09"/>
          <p:cNvGrpSpPr/>
          <p:nvPr/>
        </p:nvGrpSpPr>
        <p:grpSpPr>
          <a:xfrm>
            <a:off x="5092960" y="1124680"/>
            <a:ext cx="4530151" cy="427512"/>
            <a:chOff x="-2968752" y="1127788"/>
            <a:chExt cx="4176840" cy="456064"/>
          </a:xfrm>
        </p:grpSpPr>
        <p:pic>
          <p:nvPicPr>
            <p:cNvPr id="14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>
              <p:custDataLst>
                <p:tags r:id="rId15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vert="horz"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Les campagnes cross-média prennent </a:t>
              </a:r>
            </a:p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leur essor en 2012</a:t>
              </a:r>
            </a:p>
          </p:txBody>
        </p:sp>
      </p:grp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5092960" y="2041451"/>
            <a:ext cx="4530151" cy="4338084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fr-FR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Utiliser la complémentarité des usages pour des formats publicitaires plus interactivité et davantage engageant</a:t>
            </a:r>
          </a:p>
          <a:p>
            <a:pPr marL="266700" marR="0" lvl="0" indent="-26670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/>
              <a:defRPr/>
            </a:pP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783212" y="4365130"/>
            <a:ext cx="1715150" cy="1780355"/>
            <a:chOff x="807050" y="1995487"/>
            <a:chExt cx="4086543" cy="4241903"/>
          </a:xfrm>
        </p:grpSpPr>
        <p:pic>
          <p:nvPicPr>
            <p:cNvPr id="20" name="Image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968" y="1995487"/>
              <a:ext cx="3095625" cy="396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 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868" y="2371725"/>
              <a:ext cx="2409825" cy="321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e 10"/>
            <p:cNvGrpSpPr/>
            <p:nvPr>
              <p:custDataLst>
                <p:tags r:id="rId13"/>
              </p:custDataLst>
            </p:nvPr>
          </p:nvGrpSpPr>
          <p:grpSpPr>
            <a:xfrm>
              <a:off x="807050" y="3059215"/>
              <a:ext cx="1625600" cy="3178175"/>
              <a:chOff x="1270000" y="1341438"/>
              <a:chExt cx="1625600" cy="3178175"/>
            </a:xfrm>
          </p:grpSpPr>
          <p:pic>
            <p:nvPicPr>
              <p:cNvPr id="18" name="Image 1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0" y="1341438"/>
                <a:ext cx="1625600" cy="317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Image 1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9063" y="1873250"/>
                <a:ext cx="1412875" cy="2117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" name="TextBox 27"/>
          <p:cNvSpPr txBox="1"/>
          <p:nvPr/>
        </p:nvSpPr>
        <p:spPr bwMode="auto">
          <a:xfrm>
            <a:off x="5086781" y="3839404"/>
            <a:ext cx="2413476" cy="88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1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Campagne interactive </a:t>
            </a:r>
            <a:r>
              <a:rPr lang="fr-FR" sz="115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Amaguiz</a:t>
            </a:r>
            <a:r>
              <a:rPr lang="fr-FR" sz="11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le téléspectateur est redirigé vers le mini-site web ou mobile (via QR code) ou peut demander à être rappeler par un opérateur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5166847" y="5074344"/>
            <a:ext cx="225334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1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Campagne interactive </a:t>
            </a:r>
            <a:r>
              <a:rPr lang="fr-FR" sz="115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Shazam</a:t>
            </a: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« 4G </a:t>
            </a:r>
            <a:r>
              <a:rPr lang="fr-FR" sz="11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Ready</a:t>
            </a: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 », le </a:t>
            </a:r>
            <a:r>
              <a:rPr lang="fr-FR" sz="11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télespectateur</a:t>
            </a: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peut en  utilisant </a:t>
            </a:r>
            <a:r>
              <a:rPr lang="fr-FR" sz="11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Shazam</a:t>
            </a: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pendant la publicité Tv passer d’un format spot à un format long sur mobile / tablette</a:t>
            </a:r>
          </a:p>
        </p:txBody>
      </p:sp>
      <p:pic>
        <p:nvPicPr>
          <p:cNvPr id="30" name="Picture 12" descr="http://www.sfr.com/sites/default/files/styles/600x335/public/detail/gad_elmaleh_sfr_600x335_0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565252" y="4930324"/>
            <a:ext cx="1892479" cy="1183325"/>
          </a:xfrm>
          <a:prstGeom prst="rect">
            <a:avLst/>
          </a:prstGeom>
          <a:noFill/>
        </p:spPr>
      </p:pic>
      <p:grpSp>
        <p:nvGrpSpPr>
          <p:cNvPr id="31" name="Group 30"/>
          <p:cNvGrpSpPr/>
          <p:nvPr/>
        </p:nvGrpSpPr>
        <p:grpSpPr>
          <a:xfrm>
            <a:off x="9094163" y="5398921"/>
            <a:ext cx="507588" cy="991336"/>
            <a:chOff x="3717341" y="2382451"/>
            <a:chExt cx="975530" cy="1905238"/>
          </a:xfrm>
        </p:grpSpPr>
        <p:grpSp>
          <p:nvGrpSpPr>
            <p:cNvPr id="32" name="Group 109"/>
            <p:cNvGrpSpPr/>
            <p:nvPr/>
          </p:nvGrpSpPr>
          <p:grpSpPr>
            <a:xfrm>
              <a:off x="3717341" y="2382451"/>
              <a:ext cx="975530" cy="1905238"/>
              <a:chOff x="901852" y="1342460"/>
              <a:chExt cx="2533937" cy="4948852"/>
            </a:xfrm>
          </p:grpSpPr>
          <p:pic>
            <p:nvPicPr>
              <p:cNvPr id="34" name="Picture 22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2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376" y="1342460"/>
                <a:ext cx="2529413" cy="33152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ctr" rotWithShape="0">
                  <a:schemeClr val="bg2">
                    <a:alpha val="20000"/>
                  </a:schemeClr>
                </a:outerShdw>
              </a:effectLst>
              <a:extLst/>
            </p:spPr>
          </p:pic>
          <p:pic>
            <p:nvPicPr>
              <p:cNvPr id="35" name="Picture 22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852" y="3275456"/>
                <a:ext cx="2529412" cy="30158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ctr" rotWithShape="0">
                  <a:schemeClr val="bg2">
                    <a:alpha val="20000"/>
                  </a:schemeClr>
                </a:outerShdw>
              </a:effectLst>
              <a:extLst/>
            </p:spPr>
          </p:pic>
        </p:grpSp>
        <p:pic>
          <p:nvPicPr>
            <p:cNvPr id="33" name="Picture 10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849100" y="2848465"/>
              <a:ext cx="699951" cy="100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35"/>
          <p:cNvSpPr txBox="1"/>
          <p:nvPr/>
        </p:nvSpPr>
        <p:spPr bwMode="auto">
          <a:xfrm>
            <a:off x="297590" y="1556741"/>
            <a:ext cx="45834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dirty="0" smtClean="0">
                <a:solidFill>
                  <a:schemeClr val="dk1"/>
                </a:solidFill>
                <a:latin typeface="+mj-lt"/>
                <a:cs typeface="+mn-cs"/>
              </a:rPr>
              <a:t>Diffusion d’une même communication simultanément sur plusieurs supports (TV + Web, Web + Mobile, </a:t>
            </a:r>
            <a:r>
              <a:rPr lang="fr-FR" sz="1200" dirty="0" err="1" smtClean="0">
                <a:solidFill>
                  <a:schemeClr val="dk1"/>
                </a:solidFill>
                <a:latin typeface="+mj-lt"/>
                <a:cs typeface="+mn-cs"/>
              </a:rPr>
              <a:t>Print</a:t>
            </a:r>
            <a:r>
              <a:rPr lang="fr-FR" sz="1200" dirty="0" smtClean="0">
                <a:solidFill>
                  <a:schemeClr val="dk1"/>
                </a:solidFill>
                <a:latin typeface="+mj-lt"/>
                <a:cs typeface="+mn-cs"/>
              </a:rPr>
              <a:t> + Tablet, …) 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5092874" y="1556740"/>
            <a:ext cx="4551869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200" dirty="0" smtClean="0">
                <a:solidFill>
                  <a:schemeClr val="dk1"/>
                </a:solidFill>
                <a:latin typeface="+mj-lt"/>
                <a:cs typeface="+mn-cs"/>
              </a:rPr>
              <a:t>Exploitation des spécificités des médias via des formats distincts et rebond entre médias via la diffusion d’informations complémentaires </a:t>
            </a:r>
          </a:p>
        </p:txBody>
      </p:sp>
      <p:pic>
        <p:nvPicPr>
          <p:cNvPr id="38" name="Picture 8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346554" y="4497572"/>
            <a:ext cx="496812" cy="33812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473350" y="5983511"/>
            <a:ext cx="334736" cy="33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 bwMode="auto">
          <a:xfrm>
            <a:off x="7429307" y="3936543"/>
            <a:ext cx="21501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« </a:t>
            </a:r>
            <a:r>
              <a:rPr lang="fr-FR" sz="11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Second écran</a:t>
            </a:r>
            <a:r>
              <a:rPr lang="fr-FR" sz="1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 » permettant au téléspectateur d’obtenir sur tablette des informations complémentaires à la publicité TV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246913" y="2492872"/>
            <a:ext cx="4278597" cy="1443257"/>
            <a:chOff x="5127403" y="2468212"/>
            <a:chExt cx="4398100" cy="1536451"/>
          </a:xfrm>
        </p:grpSpPr>
        <p:pic>
          <p:nvPicPr>
            <p:cNvPr id="308227" name="Picture 3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304260" y="2681389"/>
              <a:ext cx="2064082" cy="1163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8" descr="logo-tf1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5127403" y="2555880"/>
              <a:ext cx="583438" cy="38964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6" name="Picture 4" descr="D:\Users\TCAZENAV\Desktop\Dossiers actuels\1. Observatoire de l'e-pub\5. Documentation\Suite aux entretiens\M6\ES tablette 2nd écran.jp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7565244" y="2580885"/>
              <a:ext cx="1896796" cy="1423778"/>
            </a:xfrm>
            <a:prstGeom prst="rect">
              <a:avLst/>
            </a:prstGeom>
            <a:noFill/>
          </p:spPr>
        </p:pic>
        <p:pic>
          <p:nvPicPr>
            <p:cNvPr id="41" name="Picture 48" descr="http://profile.ak.fbcdn.net/hprofile-ak-snc4/hs223.ash2/50255_103416545997_5403096_n.jp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8985559" y="2468212"/>
              <a:ext cx="539944" cy="39116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</p:grpSp>
      <p:grpSp>
        <p:nvGrpSpPr>
          <p:cNvPr id="45" name="Groupe 1"/>
          <p:cNvGrpSpPr/>
          <p:nvPr/>
        </p:nvGrpSpPr>
        <p:grpSpPr>
          <a:xfrm>
            <a:off x="565530" y="4523040"/>
            <a:ext cx="1585226" cy="1237606"/>
            <a:chOff x="3345037" y="4725988"/>
            <a:chExt cx="2723406" cy="2126197"/>
          </a:xfrm>
        </p:grpSpPr>
        <p:pic>
          <p:nvPicPr>
            <p:cNvPr id="46" name="Image 1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037" y="4725988"/>
              <a:ext cx="2723406" cy="212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Image 3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38" y="4948852"/>
              <a:ext cx="2268000" cy="170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1592893" y="4781747"/>
            <a:ext cx="705120" cy="1379912"/>
            <a:chOff x="0" y="3470850"/>
            <a:chExt cx="1624013" cy="3178175"/>
          </a:xfrm>
        </p:grpSpPr>
        <p:pic>
          <p:nvPicPr>
            <p:cNvPr id="42" name="Image 12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0850"/>
              <a:ext cx="1624013" cy="317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Image 2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88" y="4010600"/>
              <a:ext cx="1408112" cy="211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TextBox 48"/>
          <p:cNvSpPr txBox="1"/>
          <p:nvPr/>
        </p:nvSpPr>
        <p:spPr bwMode="auto">
          <a:xfrm>
            <a:off x="875485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50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51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53" name="Freeform 52"/>
          <p:cNvSpPr/>
          <p:nvPr>
            <p:custDataLst>
              <p:tags r:id="rId2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4" name="Freeform 53"/>
          <p:cNvSpPr/>
          <p:nvPr>
            <p:custDataLst>
              <p:tags r:id="rId3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5" name="Freeform 54"/>
          <p:cNvSpPr/>
          <p:nvPr>
            <p:custDataLst>
              <p:tags r:id="rId4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372695" y="687566"/>
            <a:ext cx="604653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Visibilité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7589" y="109017"/>
            <a:ext cx="83009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Les annonceurs continuent d’expérimenter des dispositifs cross-écrans pour développer l’impact des campagnes</a:t>
            </a:r>
            <a:endParaRPr lang="fr-FR" sz="2200" dirty="0"/>
          </a:p>
        </p:txBody>
      </p:sp>
      <p:pic>
        <p:nvPicPr>
          <p:cNvPr id="59" name="Picture 58" descr="logo-tf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206643" y="3525582"/>
            <a:ext cx="583438" cy="38964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 bwMode="auto">
          <a:xfrm>
            <a:off x="354993" y="6210176"/>
            <a:ext cx="2627642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* Source : </a:t>
            </a:r>
            <a:r>
              <a:rPr lang="fr-FR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Baromobile</a:t>
            </a: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, SFR Régie &amp; </a:t>
            </a:r>
            <a:r>
              <a:rPr lang="fr-FR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Omnicom</a:t>
            </a: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Media Group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19712" y="3402762"/>
            <a:ext cx="3933311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/>
            </a:pPr>
            <a:r>
              <a:rPr lang="fr-FR" sz="1300" dirty="0" smtClean="0">
                <a:solidFill>
                  <a:schemeClr val="dk1"/>
                </a:solidFill>
                <a:latin typeface="+mj-lt"/>
                <a:cs typeface="+mn-cs"/>
              </a:rPr>
              <a:t>Efficacité publicitaire des campagnes TV renforcée par le multi </a:t>
            </a:r>
            <a:r>
              <a:rPr lang="fr-FR" sz="1300" dirty="0" err="1" smtClean="0">
                <a:solidFill>
                  <a:schemeClr val="dk1"/>
                </a:solidFill>
                <a:latin typeface="+mj-lt"/>
                <a:cs typeface="+mn-cs"/>
              </a:rPr>
              <a:t>device</a:t>
            </a:r>
            <a:r>
              <a:rPr lang="fr-FR" sz="1300" dirty="0" smtClean="0">
                <a:solidFill>
                  <a:schemeClr val="dk1"/>
                </a:solidFill>
                <a:latin typeface="+mj-lt"/>
                <a:cs typeface="+mn-cs"/>
              </a:rPr>
              <a:t> (cf. Etude TF1 Publicité : Le </a:t>
            </a:r>
            <a:r>
              <a:rPr lang="fr-FR" sz="1300" dirty="0" err="1" smtClean="0">
                <a:solidFill>
                  <a:schemeClr val="dk1"/>
                </a:solidFill>
                <a:latin typeface="+mj-lt"/>
                <a:cs typeface="+mn-cs"/>
              </a:rPr>
              <a:t>replay</a:t>
            </a:r>
            <a:r>
              <a:rPr lang="fr-FR" sz="1300" dirty="0" smtClean="0">
                <a:solidFill>
                  <a:schemeClr val="dk1"/>
                </a:solidFill>
                <a:latin typeface="+mj-lt"/>
                <a:cs typeface="+mn-cs"/>
              </a:rPr>
              <a:t> à l’air du multi-</a:t>
            </a:r>
            <a:r>
              <a:rPr lang="fr-FR" sz="1300" dirty="0" err="1" smtClean="0">
                <a:solidFill>
                  <a:schemeClr val="dk1"/>
                </a:solidFill>
                <a:latin typeface="+mj-lt"/>
                <a:cs typeface="+mn-cs"/>
              </a:rPr>
              <a:t>device</a:t>
            </a:r>
            <a:r>
              <a:rPr lang="fr-FR" sz="1300" dirty="0" smtClean="0">
                <a:solidFill>
                  <a:schemeClr val="dk1"/>
                </a:solidFill>
                <a:latin typeface="+mj-lt"/>
                <a:cs typeface="+mn-cs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Object 7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312322" name="think-cell Slide" r:id="rId15" imgW="270" imgH="270" progId="TCLayout.ActiveDocument.1">
              <p:embed/>
            </p:oleObj>
          </a:graphicData>
        </a:graphic>
      </p:graphicFrame>
      <p:sp>
        <p:nvSpPr>
          <p:cNvPr id="50" name="Rectangle 49"/>
          <p:cNvSpPr/>
          <p:nvPr/>
        </p:nvSpPr>
        <p:spPr>
          <a:xfrm>
            <a:off x="5071401" y="3314905"/>
            <a:ext cx="4566440" cy="2511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latin typeface="+mj-lt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rgbClr val="000000">
                  <a:lumMod val="85000"/>
                  <a:lumOff val="15000"/>
                </a:srgbClr>
              </a:solidFill>
              <a:latin typeface="+mj-lt"/>
              <a:sym typeface="Wingdings" pitchFamily="2" charset="2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sym typeface="Wingdings" pitchFamily="2" charset="2"/>
              </a:rPr>
              <a:t>L’émission The Voice a terminé Top 3 des sujets les plus </a:t>
            </a:r>
            <a:r>
              <a:rPr lang="fr-FR" sz="12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sym typeface="Wingdings" pitchFamily="2" charset="2"/>
              </a:rPr>
              <a:t>tweetés</a:t>
            </a:r>
            <a:r>
              <a:rPr lang="fr-FR" sz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sym typeface="Wingdings" pitchFamily="2" charset="2"/>
              </a:rPr>
              <a:t> en 2012 (Source : </a:t>
            </a:r>
            <a:r>
              <a:rPr lang="fr-FR" sz="12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sym typeface="Wingdings" pitchFamily="2" charset="2"/>
              </a:rPr>
              <a:t>Twitter</a:t>
            </a:r>
            <a:r>
              <a:rPr lang="fr-FR" sz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sym typeface="Wingdings" pitchFamily="2" charset="2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313" y="1443756"/>
            <a:ext cx="4566439" cy="14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tIns="0" rIns="72000" bIns="46800" anchor="t">
            <a:noAutofit/>
          </a:bodyPr>
          <a:lstStyle/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400" dirty="0" smtClean="0">
              <a:latin typeface="+mj-lt"/>
            </a:endParaRP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latin typeface="+mj-lt"/>
              </a:rPr>
              <a:t>Plus de 3 internautes sur 4 sont inscrits sur un réseau social</a:t>
            </a: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/>
              <a:t>1,6 millions d’inscrits supplémentaires entre juillet 2011 et juin 2012</a:t>
            </a:r>
          </a:p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/>
              <a:t>Un utilisateur peut passer jusqu’à 5h20 par mois en moyenne sur certains réseaux sociaux</a:t>
            </a:r>
          </a:p>
        </p:txBody>
      </p:sp>
      <p:grpSp>
        <p:nvGrpSpPr>
          <p:cNvPr id="2" name="Group 43"/>
          <p:cNvGrpSpPr/>
          <p:nvPr/>
        </p:nvGrpSpPr>
        <p:grpSpPr>
          <a:xfrm>
            <a:off x="264313" y="1063304"/>
            <a:ext cx="4566439" cy="361061"/>
            <a:chOff x="-2968752" y="1127788"/>
            <a:chExt cx="4176840" cy="456064"/>
          </a:xfrm>
        </p:grpSpPr>
        <p:pic>
          <p:nvPicPr>
            <p:cNvPr id="13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>
              <p:custDataLst>
                <p:tags r:id="rId13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b="1" i="1" dirty="0" smtClean="0">
                  <a:solidFill>
                    <a:schemeClr val="bg2"/>
                  </a:solidFill>
                  <a:latin typeface="+mj-lt"/>
                </a:rPr>
                <a:t>Une audience toujours élevée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4313" y="3314905"/>
            <a:ext cx="4566439" cy="25115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endParaRPr lang="fr-FR" sz="1200" dirty="0" smtClean="0">
              <a:latin typeface="+mj-lt"/>
            </a:endParaRPr>
          </a:p>
        </p:txBody>
      </p:sp>
      <p:sp>
        <p:nvSpPr>
          <p:cNvPr id="61" name="Date Placeholder 6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58690" y="120325"/>
            <a:ext cx="8108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En 2012, les réseaux sociaux ont franchi un cap dans l’efficacité perçue par les annonceurs</a:t>
            </a:r>
            <a:endParaRPr lang="fr-FR" sz="2200" dirty="0"/>
          </a:p>
        </p:txBody>
      </p:sp>
      <p:sp>
        <p:nvSpPr>
          <p:cNvPr id="99" name="Slide Number Placeholder 9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 bwMode="auto">
          <a:xfrm>
            <a:off x="264313" y="5918487"/>
            <a:ext cx="9373527" cy="484333"/>
          </a:xfrm>
          <a:prstGeom prst="rect">
            <a:avLst/>
          </a:prstGeom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600" b="1" dirty="0" smtClean="0">
                <a:solidFill>
                  <a:schemeClr val="dk1"/>
                </a:solidFill>
              </a:rPr>
              <a:t>Les investissements sur les réseaux sociaux sont en croissance de +35% sur 2012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071401" y="1443610"/>
            <a:ext cx="4566439" cy="143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400" dirty="0" smtClean="0">
              <a:latin typeface="+mj-lt"/>
            </a:endParaRP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latin typeface="+mj-lt"/>
              </a:rPr>
              <a:t>Les réseaux sociaux sont de plus en plus considérés par les entreprises comme un canal à intégrer dans leur stratégie de relation client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latin typeface="+mj-lt"/>
              <a:sym typeface="Wingdings" pitchFamily="2" charset="2"/>
            </a:endParaRPr>
          </a:p>
        </p:txBody>
      </p:sp>
      <p:grpSp>
        <p:nvGrpSpPr>
          <p:cNvPr id="10" name="Group 43"/>
          <p:cNvGrpSpPr/>
          <p:nvPr/>
        </p:nvGrpSpPr>
        <p:grpSpPr>
          <a:xfrm>
            <a:off x="5071402" y="2947315"/>
            <a:ext cx="4566440" cy="361062"/>
            <a:chOff x="-2968752" y="1127788"/>
            <a:chExt cx="4176840" cy="456064"/>
          </a:xfrm>
        </p:grpSpPr>
        <p:pic>
          <p:nvPicPr>
            <p:cNvPr id="8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94" name="Rectangle 93"/>
            <p:cNvSpPr/>
            <p:nvPr>
              <p:custDataLst>
                <p:tags r:id="rId11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b="1" i="1" dirty="0" smtClean="0">
                  <a:solidFill>
                    <a:schemeClr val="bg2"/>
                  </a:solidFill>
                  <a:latin typeface="+mj-lt"/>
                </a:rPr>
                <a:t>Les média intègrent complètement le social</a:t>
              </a:r>
            </a:p>
          </p:txBody>
        </p:sp>
      </p:grpSp>
      <p:sp>
        <p:nvSpPr>
          <p:cNvPr id="62" name="TextBox 61"/>
          <p:cNvSpPr txBox="1"/>
          <p:nvPr/>
        </p:nvSpPr>
        <p:spPr bwMode="auto">
          <a:xfrm>
            <a:off x="5487949" y="4953682"/>
            <a:ext cx="17309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Fil de </a:t>
            </a:r>
            <a:r>
              <a:rPr lang="fr-FR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tweets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en parallèle d’un concert live</a:t>
            </a:r>
          </a:p>
        </p:txBody>
      </p:sp>
      <p:pic>
        <p:nvPicPr>
          <p:cNvPr id="312325" name="Picture 5" descr="D:\Users\TCAZENAV\Desktop\Dossiers actuels\1. Observatoire de l'e-pub\5. Documentation\Suite aux entretiens\TF1\Social TV &amp; live _ Cover-it-live fil des tweet pendant le live vu sur PC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41530" y="3407734"/>
            <a:ext cx="2193539" cy="1502778"/>
          </a:xfrm>
          <a:prstGeom prst="rect">
            <a:avLst/>
          </a:prstGeom>
          <a:noFill/>
        </p:spPr>
      </p:pic>
      <p:pic>
        <p:nvPicPr>
          <p:cNvPr id="312327" name="Picture 7" descr="https://mail-attachment.googleusercontent.com/attachment/u/0/?ui=2&amp;ik=60a31e8aa9&amp;view=att&amp;th=13c1eaec5facb51f&amp;attid=0.1&amp;disp=inline&amp;safe=1&amp;zw&amp;saduie=AG9B_P-jWl1qyYT44nqw155SgayT&amp;sadet=1357724539688&amp;sads=pQazgDFJia0vaFa2rntNb56PPBs&amp;sadssc=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71162" y="3408249"/>
            <a:ext cx="2097691" cy="1538130"/>
          </a:xfrm>
          <a:prstGeom prst="rect">
            <a:avLst/>
          </a:prstGeom>
          <a:noFill/>
        </p:spPr>
      </p:pic>
      <p:pic>
        <p:nvPicPr>
          <p:cNvPr id="66" name="Picture 48" descr="http://profile.ak.fbcdn.net/hprofile-ak-snc4/hs223.ash2/50255_103416545997_5403096_n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98241" y="3331873"/>
            <a:ext cx="443532" cy="32131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12" name="TextBox 111"/>
          <p:cNvSpPr txBox="1"/>
          <p:nvPr/>
        </p:nvSpPr>
        <p:spPr bwMode="auto">
          <a:xfrm>
            <a:off x="7546987" y="4953682"/>
            <a:ext cx="1912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Fil de commentaires en parallèle d’une émission de TV</a:t>
            </a:r>
          </a:p>
        </p:txBody>
      </p:sp>
      <p:pic>
        <p:nvPicPr>
          <p:cNvPr id="115" name="Picture 114" descr="logo-tf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03069" y="3331873"/>
            <a:ext cx="470460" cy="31419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 bwMode="auto">
          <a:xfrm>
            <a:off x="1687317" y="5095269"/>
            <a:ext cx="1215371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Insertion de </a:t>
            </a:r>
            <a:r>
              <a:rPr lang="fr-FR" sz="10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tweets</a:t>
            </a:r>
            <a:r>
              <a:rPr lang="fr-F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« sponsorisés » dans le fil </a:t>
            </a:r>
            <a:r>
              <a:rPr lang="fr-FR" sz="10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twitter</a:t>
            </a:r>
            <a:endParaRPr lang="fr-FR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875485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60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63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65" name="Freeform 64"/>
          <p:cNvSpPr/>
          <p:nvPr>
            <p:custDataLst>
              <p:tags r:id="rId3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79" name="Freeform 78"/>
          <p:cNvSpPr/>
          <p:nvPr>
            <p:custDataLst>
              <p:tags r:id="rId4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92" name="Freeform 91"/>
          <p:cNvSpPr/>
          <p:nvPr>
            <p:custDataLst>
              <p:tags r:id="rId5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solidFill>
            <a:srgbClr val="B10034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 bwMode="auto">
          <a:xfrm>
            <a:off x="8614877" y="687566"/>
            <a:ext cx="782587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Engagement</a:t>
            </a:r>
          </a:p>
        </p:txBody>
      </p:sp>
      <p:grpSp>
        <p:nvGrpSpPr>
          <p:cNvPr id="51" name="Group 43"/>
          <p:cNvGrpSpPr/>
          <p:nvPr/>
        </p:nvGrpSpPr>
        <p:grpSpPr>
          <a:xfrm>
            <a:off x="264313" y="2964029"/>
            <a:ext cx="4566439" cy="361062"/>
            <a:chOff x="-2968752" y="1127788"/>
            <a:chExt cx="4176840" cy="456064"/>
          </a:xfrm>
        </p:grpSpPr>
        <p:pic>
          <p:nvPicPr>
            <p:cNvPr id="52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53" name="Rectangle 52"/>
            <p:cNvSpPr/>
            <p:nvPr>
              <p:custDataLst>
                <p:tags r:id="rId9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b="1" i="1" dirty="0" smtClean="0">
                  <a:solidFill>
                    <a:schemeClr val="bg2"/>
                  </a:solidFill>
                  <a:latin typeface="+mj-lt"/>
                </a:rPr>
                <a:t>Une nouvelle vague d’offre publicitaire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992691" y="3490377"/>
            <a:ext cx="1649540" cy="2140942"/>
            <a:chOff x="1388577" y="1743673"/>
            <a:chExt cx="5633654" cy="608460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88577" y="1743673"/>
              <a:ext cx="5633654" cy="608460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9" name="Rectangle 68"/>
            <p:cNvSpPr/>
            <p:nvPr/>
          </p:nvSpPr>
          <p:spPr bwMode="auto">
            <a:xfrm>
              <a:off x="2363073" y="7222081"/>
              <a:ext cx="45719" cy="6950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9165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  <a:sym typeface="Vista Sans OT Reg" pitchFamily="-65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60640" y="4407149"/>
            <a:ext cx="1023935" cy="641280"/>
            <a:chOff x="8103246" y="3468263"/>
            <a:chExt cx="3618923" cy="2034673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03246" y="3468263"/>
              <a:ext cx="3618923" cy="203467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Rectangle 71"/>
            <p:cNvSpPr/>
            <p:nvPr/>
          </p:nvSpPr>
          <p:spPr bwMode="auto">
            <a:xfrm flipV="1">
              <a:off x="10118455" y="5203887"/>
              <a:ext cx="78662" cy="108168"/>
            </a:xfrm>
            <a:prstGeom prst="rect">
              <a:avLst/>
            </a:prstGeom>
            <a:solidFill>
              <a:srgbClr val="3D659C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9165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+mj-lt"/>
                <a:sym typeface="Vista Sans OT Reg" pitchFamily="-65" charset="0"/>
              </a:endParaRPr>
            </a:p>
          </p:txBody>
        </p:sp>
      </p:grpSp>
      <p:cxnSp>
        <p:nvCxnSpPr>
          <p:cNvPr id="73" name="Straight Connector 24"/>
          <p:cNvCxnSpPr/>
          <p:nvPr/>
        </p:nvCxnSpPr>
        <p:spPr bwMode="auto">
          <a:xfrm rot="16200000" flipV="1">
            <a:off x="2977213" y="4930213"/>
            <a:ext cx="431394" cy="414673"/>
          </a:xfrm>
          <a:prstGeom prst="bentConnector3">
            <a:avLst>
              <a:gd name="adj1" fmla="val 50000"/>
            </a:avLst>
          </a:prstGeom>
          <a:gradFill rotWithShape="0">
            <a:gsLst>
              <a:gs pos="0">
                <a:srgbClr val="385695"/>
              </a:gs>
              <a:gs pos="100000">
                <a:srgbClr val="253964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D92319"/>
            </a:solidFill>
            <a:prstDash val="solid"/>
            <a:round/>
            <a:headEnd type="oval" w="med" len="med"/>
            <a:tailEnd type="stealth" w="lg" len="med"/>
          </a:ln>
          <a:effectLst/>
        </p:spPr>
      </p:cxnSp>
      <p:sp>
        <p:nvSpPr>
          <p:cNvPr id="86" name="TextBox 85"/>
          <p:cNvSpPr txBox="1"/>
          <p:nvPr/>
        </p:nvSpPr>
        <p:spPr bwMode="auto">
          <a:xfrm>
            <a:off x="212651" y="3358701"/>
            <a:ext cx="2806995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Facebook</a:t>
            </a:r>
            <a:endParaRPr lang="fr-FR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fr-FR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De nombreux lancements d’offre sur 2012</a:t>
            </a:r>
          </a:p>
          <a:p>
            <a:pPr algn="ctr">
              <a:lnSpc>
                <a:spcPct val="90000"/>
              </a:lnSpc>
            </a:pPr>
            <a:r>
              <a:rPr lang="fr-FR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Ex : « </a:t>
            </a:r>
            <a:r>
              <a:rPr lang="fr-FR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Offers</a:t>
            </a:r>
            <a:r>
              <a:rPr lang="fr-FR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 » : format de promotion des offres, coupons et réductions des annonceurs dans le fil d’actualité, sur la page annonceur ou dans la « colonne de droite »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59689" y="5397691"/>
            <a:ext cx="397006" cy="39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4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96894" y="4439561"/>
            <a:ext cx="998292" cy="12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ounded Rectangle 53"/>
          <p:cNvSpPr/>
          <p:nvPr/>
        </p:nvSpPr>
        <p:spPr bwMode="auto">
          <a:xfrm>
            <a:off x="535157" y="5166080"/>
            <a:ext cx="1128570" cy="2199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312326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27761" y="5410670"/>
            <a:ext cx="384620" cy="38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extBox 86"/>
          <p:cNvSpPr txBox="1"/>
          <p:nvPr/>
        </p:nvSpPr>
        <p:spPr bwMode="auto">
          <a:xfrm>
            <a:off x="264313" y="2679265"/>
            <a:ext cx="1510350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Sources : Médiamétrie ; Nielsen</a:t>
            </a:r>
          </a:p>
        </p:txBody>
      </p:sp>
      <p:grpSp>
        <p:nvGrpSpPr>
          <p:cNvPr id="89" name="Group 43"/>
          <p:cNvGrpSpPr/>
          <p:nvPr/>
        </p:nvGrpSpPr>
        <p:grpSpPr>
          <a:xfrm>
            <a:off x="5071402" y="1063303"/>
            <a:ext cx="4566439" cy="361062"/>
            <a:chOff x="-2968752" y="1127788"/>
            <a:chExt cx="4176840" cy="456064"/>
          </a:xfrm>
        </p:grpSpPr>
        <p:pic>
          <p:nvPicPr>
            <p:cNvPr id="90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93" name="Rectangle 92"/>
            <p:cNvSpPr/>
            <p:nvPr>
              <p:custDataLst>
                <p:tags r:id="rId7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fr-FR" sz="1400" b="1" i="1" dirty="0" smtClean="0">
                  <a:solidFill>
                    <a:srgbClr val="FFFFFF"/>
                  </a:solidFill>
                  <a:latin typeface="+mj-lt"/>
                </a:rPr>
                <a:t>Un canal de la relation client</a:t>
              </a: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989950" y="2143453"/>
            <a:ext cx="2092794" cy="41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4" name="Picture 4" descr="http://tctechcrunch2011.files.wordpress.com/2012/02/salesforce.png?w=250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962246" y="2285631"/>
            <a:ext cx="720288" cy="561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37" hidden="1"/>
          <p:cNvGraphicFramePr>
            <a:graphicFrameLocks noChangeAspect="1"/>
          </p:cNvGraphicFramePr>
          <p:nvPr/>
        </p:nvGraphicFramePr>
        <p:xfrm>
          <a:off x="0" y="0"/>
          <a:ext cx="171979" cy="158750"/>
        </p:xfrm>
        <a:graphic>
          <a:graphicData uri="http://schemas.openxmlformats.org/presentationml/2006/ole">
            <p:oleObj spid="_x0000_s126978" name="think-cell Slide" r:id="rId37" imgW="270" imgH="270" progId="TCLayout.ActiveDocument.1">
              <p:embed/>
            </p:oleObj>
          </a:graphicData>
        </a:graphic>
      </p:graphicFrame>
      <p:sp>
        <p:nvSpPr>
          <p:cNvPr id="91" name="Rectangle 90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/>
            <a:endParaRPr lang="fr-FR" sz="10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7F7F7F"/>
                </a:solidFill>
              </a:rPr>
              <a:t>Copyright © 2013 Capgemini Consulting. All rights reserved.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65814" y="158750"/>
            <a:ext cx="7905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L’année 2012 aura été marquée par l’essor des </a:t>
            </a:r>
            <a:r>
              <a:rPr lang="fr-FR" sz="2200" b="1" dirty="0" err="1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AdEx</a:t>
            </a:r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 qui seront amenés à représenter une part croissante du marché dans l’avenir</a:t>
            </a:r>
            <a:endParaRPr lang="fr-FR" sz="2200" dirty="0"/>
          </a:p>
        </p:txBody>
      </p:sp>
      <p:sp>
        <p:nvSpPr>
          <p:cNvPr id="118" name="Slide Number Placeholder 1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33" name="Group 232"/>
          <p:cNvGrpSpPr/>
          <p:nvPr/>
        </p:nvGrpSpPr>
        <p:grpSpPr>
          <a:xfrm>
            <a:off x="272476" y="1021242"/>
            <a:ext cx="9361174" cy="390177"/>
            <a:chOff x="293638" y="1063303"/>
            <a:chExt cx="9923801" cy="430243"/>
          </a:xfrm>
        </p:grpSpPr>
        <p:sp>
          <p:nvSpPr>
            <p:cNvPr id="190" name="Rounded Rectangle 189"/>
            <p:cNvSpPr/>
            <p:nvPr>
              <p:custDataLst>
                <p:tags r:id="rId29"/>
              </p:custDataLst>
            </p:nvPr>
          </p:nvSpPr>
          <p:spPr bwMode="auto">
            <a:xfrm>
              <a:off x="4609832" y="1063303"/>
              <a:ext cx="962626" cy="430243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266700" indent="-266700"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err="1" smtClean="0">
                  <a:solidFill>
                    <a:schemeClr val="dk1"/>
                  </a:solidFill>
                </a:rPr>
                <a:t>AdEx</a:t>
              </a:r>
              <a:endParaRPr lang="fr-FR" sz="1300" dirty="0" smtClean="0">
                <a:solidFill>
                  <a:schemeClr val="dk1"/>
                </a:solidFill>
              </a:endParaRPr>
            </a:p>
          </p:txBody>
        </p:sp>
        <p:sp>
          <p:nvSpPr>
            <p:cNvPr id="192" name="Right Arrow 191"/>
            <p:cNvSpPr/>
            <p:nvPr>
              <p:custDataLst>
                <p:tags r:id="rId30"/>
              </p:custDataLst>
            </p:nvPr>
          </p:nvSpPr>
          <p:spPr bwMode="auto">
            <a:xfrm>
              <a:off x="293638" y="1065284"/>
              <a:ext cx="1469799" cy="427265"/>
            </a:xfrm>
            <a:prstGeom prst="rightArrow">
              <a:avLst>
                <a:gd name="adj1" fmla="val 100000"/>
                <a:gd name="adj2" fmla="val 14668"/>
              </a:avLst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266700" indent="-266700"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smtClean="0">
                  <a:solidFill>
                    <a:schemeClr val="dk1"/>
                  </a:solidFill>
                </a:rPr>
                <a:t>Editeurs</a:t>
              </a:r>
            </a:p>
          </p:txBody>
        </p:sp>
        <p:sp>
          <p:nvSpPr>
            <p:cNvPr id="193" name="Right Arrow 192"/>
            <p:cNvSpPr/>
            <p:nvPr>
              <p:custDataLst>
                <p:tags r:id="rId31"/>
              </p:custDataLst>
            </p:nvPr>
          </p:nvSpPr>
          <p:spPr bwMode="auto">
            <a:xfrm>
              <a:off x="3152749" y="1065284"/>
              <a:ext cx="1340593" cy="427265"/>
            </a:xfrm>
            <a:prstGeom prst="rightArrow">
              <a:avLst>
                <a:gd name="adj1" fmla="val 100000"/>
                <a:gd name="adj2" fmla="val 7802"/>
              </a:avLst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smtClean="0">
                  <a:solidFill>
                    <a:schemeClr val="dk1"/>
                  </a:solidFill>
                </a:rPr>
                <a:t>SSP 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(</a:t>
              </a:r>
              <a:r>
                <a:rPr lang="fr-FR" sz="1300" i="1" dirty="0" err="1" smtClean="0">
                  <a:solidFill>
                    <a:schemeClr val="dk1"/>
                  </a:solidFill>
                </a:rPr>
                <a:t>Sell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 </a:t>
              </a:r>
              <a:r>
                <a:rPr lang="fr-FR" sz="1300" i="1" dirty="0" err="1" smtClean="0">
                  <a:solidFill>
                    <a:schemeClr val="dk1"/>
                  </a:solidFill>
                </a:rPr>
                <a:t>Side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 </a:t>
              </a:r>
              <a:r>
                <a:rPr lang="fr-FR" sz="1300" i="1" dirty="0" err="1" smtClean="0">
                  <a:solidFill>
                    <a:schemeClr val="dk1"/>
                  </a:solidFill>
                </a:rPr>
                <a:t>Plateform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)</a:t>
              </a:r>
            </a:p>
          </p:txBody>
        </p:sp>
        <p:sp>
          <p:nvSpPr>
            <p:cNvPr id="194" name="Left Arrow 193"/>
            <p:cNvSpPr/>
            <p:nvPr>
              <p:custDataLst>
                <p:tags r:id="rId32"/>
              </p:custDataLst>
            </p:nvPr>
          </p:nvSpPr>
          <p:spPr bwMode="auto">
            <a:xfrm>
              <a:off x="5688946" y="1065284"/>
              <a:ext cx="1340593" cy="427265"/>
            </a:xfrm>
            <a:prstGeom prst="leftArrow">
              <a:avLst>
                <a:gd name="adj1" fmla="val 100000"/>
                <a:gd name="adj2" fmla="val 12788"/>
              </a:avLst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smtClean="0">
                  <a:solidFill>
                    <a:schemeClr val="dk1"/>
                  </a:solidFill>
                </a:rPr>
                <a:t>DSP 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(</a:t>
              </a:r>
              <a:r>
                <a:rPr lang="fr-FR" sz="1300" i="1" dirty="0" err="1" smtClean="0">
                  <a:solidFill>
                    <a:schemeClr val="dk1"/>
                  </a:solidFill>
                </a:rPr>
                <a:t>Demand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 </a:t>
              </a:r>
              <a:r>
                <a:rPr lang="fr-FR" sz="1300" i="1" dirty="0" err="1" smtClean="0">
                  <a:solidFill>
                    <a:schemeClr val="dk1"/>
                  </a:solidFill>
                </a:rPr>
                <a:t>Side</a:t>
              </a:r>
              <a:r>
                <a:rPr lang="fr-FR" sz="1300" i="1" dirty="0" smtClean="0">
                  <a:solidFill>
                    <a:schemeClr val="dk1"/>
                  </a:solidFill>
                </a:rPr>
                <a:t> Platform)</a:t>
              </a:r>
            </a:p>
          </p:txBody>
        </p:sp>
        <p:sp>
          <p:nvSpPr>
            <p:cNvPr id="195" name="Left Arrow 194"/>
            <p:cNvSpPr/>
            <p:nvPr>
              <p:custDataLst>
                <p:tags r:id="rId33"/>
              </p:custDataLst>
            </p:nvPr>
          </p:nvSpPr>
          <p:spPr bwMode="auto">
            <a:xfrm>
              <a:off x="7146028" y="1065284"/>
              <a:ext cx="1496232" cy="427265"/>
            </a:xfrm>
            <a:prstGeom prst="leftArrow">
              <a:avLst>
                <a:gd name="adj1" fmla="val 100000"/>
                <a:gd name="adj2" fmla="val 12788"/>
              </a:avLst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smtClean="0"/>
                <a:t>Groupes de communication</a:t>
              </a:r>
            </a:p>
          </p:txBody>
        </p:sp>
        <p:sp>
          <p:nvSpPr>
            <p:cNvPr id="196" name="Left Arrow 195"/>
            <p:cNvSpPr/>
            <p:nvPr>
              <p:custDataLst>
                <p:tags r:id="rId34"/>
              </p:custDataLst>
            </p:nvPr>
          </p:nvSpPr>
          <p:spPr bwMode="auto">
            <a:xfrm>
              <a:off x="8783627" y="1065284"/>
              <a:ext cx="1433812" cy="427265"/>
            </a:xfrm>
            <a:prstGeom prst="leftArrow">
              <a:avLst>
                <a:gd name="adj1" fmla="val 100000"/>
                <a:gd name="adj2" fmla="val 12788"/>
              </a:avLst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266700" indent="-266700"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smtClean="0"/>
                <a:t>Annonceurs</a:t>
              </a:r>
              <a:endParaRPr lang="fr-FR" sz="1300" dirty="0" smtClean="0">
                <a:solidFill>
                  <a:schemeClr val="dk1"/>
                </a:solidFill>
              </a:endParaRPr>
            </a:p>
          </p:txBody>
        </p:sp>
        <p:sp>
          <p:nvSpPr>
            <p:cNvPr id="232" name="Right Arrow 231"/>
            <p:cNvSpPr/>
            <p:nvPr>
              <p:custDataLst>
                <p:tags r:id="rId35"/>
              </p:custDataLst>
            </p:nvPr>
          </p:nvSpPr>
          <p:spPr bwMode="auto">
            <a:xfrm>
              <a:off x="1856570" y="1065284"/>
              <a:ext cx="1224170" cy="427265"/>
            </a:xfrm>
            <a:prstGeom prst="rightArrow">
              <a:avLst>
                <a:gd name="adj1" fmla="val 100000"/>
                <a:gd name="adj2" fmla="val 14668"/>
              </a:avLst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266700" indent="-266700" algn="ctr">
                <a:spcBef>
                  <a:spcPts val="4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dirty="0" smtClean="0">
                  <a:solidFill>
                    <a:schemeClr val="dk1"/>
                  </a:solidFill>
                </a:rPr>
                <a:t>Régies</a:t>
              </a: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2642713" y="5208261"/>
            <a:ext cx="4902647" cy="123689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200" b="1" dirty="0" smtClean="0">
                <a:latin typeface="+mj-lt"/>
              </a:rPr>
              <a:t>Evolution de la part des </a:t>
            </a:r>
            <a:r>
              <a:rPr lang="fr-FR" sz="1200" b="1" dirty="0" err="1" smtClean="0">
                <a:latin typeface="+mj-lt"/>
              </a:rPr>
              <a:t>AdEx</a:t>
            </a:r>
            <a:r>
              <a:rPr lang="fr-FR" sz="1200" b="1" dirty="0" smtClean="0">
                <a:latin typeface="+mj-lt"/>
              </a:rPr>
              <a:t> sur total Display</a:t>
            </a:r>
          </a:p>
        </p:txBody>
      </p:sp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5855752" y="5995167"/>
            <a:ext cx="295411" cy="116609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6987" name="Rectangle 11"/>
          <p:cNvSpPr>
            <a:spLocks noChangeArrowheads="1"/>
          </p:cNvSpPr>
          <p:nvPr/>
        </p:nvSpPr>
        <p:spPr bwMode="auto">
          <a:xfrm>
            <a:off x="6392156" y="5846165"/>
            <a:ext cx="296706" cy="265611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6988" name="Rectangle 12"/>
          <p:cNvSpPr>
            <a:spLocks noChangeArrowheads="1"/>
          </p:cNvSpPr>
          <p:nvPr/>
        </p:nvSpPr>
        <p:spPr bwMode="auto">
          <a:xfrm>
            <a:off x="6929855" y="5612947"/>
            <a:ext cx="295411" cy="498829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6989" name="Line 13"/>
          <p:cNvSpPr>
            <a:spLocks noChangeShapeType="1"/>
          </p:cNvSpPr>
          <p:nvPr/>
        </p:nvSpPr>
        <p:spPr bwMode="auto">
          <a:xfrm>
            <a:off x="5739143" y="6111776"/>
            <a:ext cx="1610506" cy="1296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6485444" y="5698460"/>
            <a:ext cx="15709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7%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5894622" y="6142870"/>
            <a:ext cx="26289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5941266" y="5855238"/>
            <a:ext cx="15709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3%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6993" name="Rectangle 17"/>
          <p:cNvSpPr>
            <a:spLocks noChangeArrowheads="1"/>
          </p:cNvSpPr>
          <p:nvPr/>
        </p:nvSpPr>
        <p:spPr bwMode="auto">
          <a:xfrm>
            <a:off x="6945403" y="6142873"/>
            <a:ext cx="32701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2013*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6994" name="Rectangle 18"/>
          <p:cNvSpPr>
            <a:spLocks noChangeArrowheads="1"/>
          </p:cNvSpPr>
          <p:nvPr/>
        </p:nvSpPr>
        <p:spPr bwMode="auto">
          <a:xfrm>
            <a:off x="6999821" y="5465245"/>
            <a:ext cx="22281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13%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6431026" y="6142872"/>
            <a:ext cx="26289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2012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2888459" y="5989730"/>
            <a:ext cx="257633" cy="104194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3357284" y="5900075"/>
            <a:ext cx="265373" cy="193849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7003" name="Rectangle 27"/>
          <p:cNvSpPr>
            <a:spLocks noChangeArrowheads="1"/>
          </p:cNvSpPr>
          <p:nvPr/>
        </p:nvSpPr>
        <p:spPr bwMode="auto">
          <a:xfrm>
            <a:off x="3826109" y="5772861"/>
            <a:ext cx="258738" cy="321063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4294934" y="5616570"/>
            <a:ext cx="258738" cy="477354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7005" name="Line 29"/>
          <p:cNvSpPr>
            <a:spLocks noChangeShapeType="1"/>
          </p:cNvSpPr>
          <p:nvPr/>
        </p:nvSpPr>
        <p:spPr bwMode="auto">
          <a:xfrm>
            <a:off x="2786733" y="6093924"/>
            <a:ext cx="1875300" cy="1212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3867022" y="6149136"/>
            <a:ext cx="260046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2012*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07" name="Rectangle 31"/>
          <p:cNvSpPr>
            <a:spLocks noChangeArrowheads="1"/>
          </p:cNvSpPr>
          <p:nvPr/>
        </p:nvSpPr>
        <p:spPr bwMode="auto">
          <a:xfrm>
            <a:off x="3886924" y="5631109"/>
            <a:ext cx="177188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13%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08" name="Rectangle 32"/>
          <p:cNvSpPr>
            <a:spLocks noChangeArrowheads="1"/>
          </p:cNvSpPr>
          <p:nvPr/>
        </p:nvSpPr>
        <p:spPr bwMode="auto">
          <a:xfrm>
            <a:off x="3398196" y="6149136"/>
            <a:ext cx="209056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439107" y="5758323"/>
            <a:ext cx="124924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8%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10" name="Rectangle 34"/>
          <p:cNvSpPr>
            <a:spLocks noChangeArrowheads="1"/>
          </p:cNvSpPr>
          <p:nvPr/>
        </p:nvSpPr>
        <p:spPr bwMode="auto">
          <a:xfrm>
            <a:off x="2922737" y="6149136"/>
            <a:ext cx="209056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962543" y="5855248"/>
            <a:ext cx="124924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4%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12" name="Rectangle 36"/>
          <p:cNvSpPr>
            <a:spLocks noChangeArrowheads="1"/>
          </p:cNvSpPr>
          <p:nvPr/>
        </p:nvSpPr>
        <p:spPr bwMode="auto">
          <a:xfrm>
            <a:off x="4335846" y="6149137"/>
            <a:ext cx="260046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2013*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7013" name="Rectangle 37"/>
          <p:cNvSpPr>
            <a:spLocks noChangeArrowheads="1"/>
          </p:cNvSpPr>
          <p:nvPr/>
        </p:nvSpPr>
        <p:spPr bwMode="auto">
          <a:xfrm>
            <a:off x="4356854" y="5474818"/>
            <a:ext cx="177188" cy="1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19%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 bwMode="auto">
          <a:xfrm>
            <a:off x="2642713" y="6279193"/>
            <a:ext cx="97815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Source : </a:t>
            </a:r>
            <a:r>
              <a:rPr lang="fr-FR" sz="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emarketer</a:t>
            </a:r>
            <a:endParaRPr lang="fr-FR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 bwMode="auto">
          <a:xfrm>
            <a:off x="2930753" y="5464740"/>
            <a:ext cx="686187" cy="2585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latin typeface="+mj-lt"/>
                <a:cs typeface="Calibri" pitchFamily="34" charset="0"/>
              </a:rPr>
              <a:t>USA</a:t>
            </a:r>
          </a:p>
        </p:txBody>
      </p:sp>
      <p:sp>
        <p:nvSpPr>
          <p:cNvPr id="66" name="TextBox 65"/>
          <p:cNvSpPr txBox="1"/>
          <p:nvPr/>
        </p:nvSpPr>
        <p:spPr bwMode="auto">
          <a:xfrm>
            <a:off x="6873826" y="6466317"/>
            <a:ext cx="665567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*projection</a:t>
            </a:r>
          </a:p>
        </p:txBody>
      </p:sp>
      <p:sp>
        <p:nvSpPr>
          <p:cNvPr id="235" name="TextBox 234"/>
          <p:cNvSpPr txBox="1"/>
          <p:nvPr/>
        </p:nvSpPr>
        <p:spPr bwMode="auto">
          <a:xfrm>
            <a:off x="5765815" y="6279193"/>
            <a:ext cx="14494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Source : Capgemini Consulting</a:t>
            </a:r>
          </a:p>
        </p:txBody>
      </p:sp>
      <p:sp>
        <p:nvSpPr>
          <p:cNvPr id="236" name="TextBox 235"/>
          <p:cNvSpPr txBox="1"/>
          <p:nvPr/>
        </p:nvSpPr>
        <p:spPr bwMode="auto">
          <a:xfrm>
            <a:off x="5841535" y="5464740"/>
            <a:ext cx="686187" cy="2585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latin typeface="+mj-lt"/>
                <a:cs typeface="Calibri" pitchFamily="34" charset="0"/>
              </a:rPr>
              <a:t>France</a:t>
            </a:r>
          </a:p>
        </p:txBody>
      </p:sp>
      <p:sp>
        <p:nvSpPr>
          <p:cNvPr id="133" name="TextBox 132"/>
          <p:cNvSpPr txBox="1"/>
          <p:nvPr/>
        </p:nvSpPr>
        <p:spPr bwMode="auto">
          <a:xfrm>
            <a:off x="875485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134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135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36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37" name="Freeform 136"/>
          <p:cNvSpPr/>
          <p:nvPr>
            <p:custDataLst>
              <p:tags r:id="rId3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38" name="Freeform 137"/>
          <p:cNvSpPr/>
          <p:nvPr>
            <p:custDataLst>
              <p:tags r:id="rId4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solidFill>
            <a:srgbClr val="B10034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39" name="Freeform 138"/>
          <p:cNvSpPr/>
          <p:nvPr>
            <p:custDataLst>
              <p:tags r:id="rId5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 bwMode="auto">
          <a:xfrm>
            <a:off x="8924183" y="687566"/>
            <a:ext cx="806631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Performance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3121928" y="1430013"/>
            <a:ext cx="19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" name="Picture 2" descr="D:\Bkp\d\D Drive\Shilpa\LIVE JOBS\2012\6. June\26 June. Alinda Diepveen (NL)\Elements set\22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722440" y="5006572"/>
            <a:ext cx="2743193" cy="181266"/>
          </a:xfrm>
          <a:prstGeom prst="downArrow">
            <a:avLst>
              <a:gd name="adj1" fmla="val 50000"/>
              <a:gd name="adj2" fmla="val 100000"/>
            </a:avLst>
          </a:prstGeom>
          <a:noFill/>
        </p:spPr>
      </p:pic>
      <p:sp>
        <p:nvSpPr>
          <p:cNvPr id="144" name="Right Arrow 143"/>
          <p:cNvSpPr/>
          <p:nvPr/>
        </p:nvSpPr>
        <p:spPr bwMode="auto">
          <a:xfrm rot="10800000">
            <a:off x="5961133" y="2243505"/>
            <a:ext cx="3456486" cy="2721922"/>
          </a:xfrm>
          <a:prstGeom prst="rightArrow">
            <a:avLst>
              <a:gd name="adj1" fmla="val 100000"/>
              <a:gd name="adj2" fmla="val 5051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endParaRPr lang="fr-FR" sz="1100" dirty="0" smtClean="0">
              <a:solidFill>
                <a:schemeClr val="dk1"/>
              </a:solidFill>
            </a:endParaRPr>
          </a:p>
        </p:txBody>
      </p:sp>
      <p:sp>
        <p:nvSpPr>
          <p:cNvPr id="145" name="Pentagon 144"/>
          <p:cNvSpPr/>
          <p:nvPr/>
        </p:nvSpPr>
        <p:spPr bwMode="auto">
          <a:xfrm rot="10800000">
            <a:off x="6187444" y="2412737"/>
            <a:ext cx="3040899" cy="2427355"/>
          </a:xfrm>
          <a:prstGeom prst="homePlate">
            <a:avLst>
              <a:gd name="adj" fmla="val 6210"/>
            </a:avLst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148" name="Picture 4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817293" y="2838691"/>
            <a:ext cx="559177" cy="29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Picture 6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869859" y="2534607"/>
            <a:ext cx="738301" cy="21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9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898643" y="3398808"/>
            <a:ext cx="1132515" cy="16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11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266786" y="2610340"/>
            <a:ext cx="691844" cy="19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Picture 12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651092" y="3382022"/>
            <a:ext cx="713098" cy="26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3" name="Group 43"/>
          <p:cNvGrpSpPr/>
          <p:nvPr/>
        </p:nvGrpSpPr>
        <p:grpSpPr>
          <a:xfrm>
            <a:off x="6058957" y="1732180"/>
            <a:ext cx="3372675" cy="446123"/>
            <a:chOff x="-2968752" y="1127788"/>
            <a:chExt cx="4176840" cy="456064"/>
          </a:xfrm>
        </p:grpSpPr>
        <p:pic>
          <p:nvPicPr>
            <p:cNvPr id="174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75" name="Rectangle 174"/>
            <p:cNvSpPr/>
            <p:nvPr>
              <p:custDataLst>
                <p:tags r:id="rId28"/>
              </p:custDataLst>
            </p:nvPr>
          </p:nvSpPr>
          <p:spPr>
            <a:xfrm>
              <a:off x="-2647194" y="1127788"/>
              <a:ext cx="3855282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300" b="1" i="1" dirty="0" smtClean="0">
                  <a:solidFill>
                    <a:schemeClr val="bg2"/>
                  </a:solidFill>
                  <a:latin typeface="+mj-lt"/>
                </a:rPr>
                <a:t>Côté acheteur, l’offre se renforce autour d’acteurs spécialisés / </a:t>
              </a:r>
              <a:r>
                <a:rPr lang="fr-FR" sz="1300" b="1" i="1" dirty="0" err="1" smtClean="0">
                  <a:solidFill>
                    <a:schemeClr val="bg2"/>
                  </a:solidFill>
                  <a:latin typeface="+mj-lt"/>
                </a:rPr>
                <a:t>trading</a:t>
              </a:r>
              <a:r>
                <a:rPr lang="fr-FR" sz="1300" b="1" i="1" dirty="0" smtClean="0">
                  <a:solidFill>
                    <a:schemeClr val="bg2"/>
                  </a:solidFill>
                  <a:latin typeface="+mj-lt"/>
                </a:rPr>
                <a:t> desk</a:t>
              </a:r>
            </a:p>
          </p:txBody>
        </p:sp>
      </p:grpSp>
      <p:pic>
        <p:nvPicPr>
          <p:cNvPr id="177" name="Picture 14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8439873" y="4248294"/>
            <a:ext cx="627657" cy="19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Picture 52" descr="http://www.netimperative.com/CRITEO_logo_big.pn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515189" y="4409506"/>
            <a:ext cx="735854" cy="17424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79" name="Picture 14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446927" y="3864983"/>
            <a:ext cx="767774" cy="25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" name="Picture 15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404827" y="4412513"/>
            <a:ext cx="877560" cy="28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" name="Picture 16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8315368" y="3784074"/>
            <a:ext cx="624993" cy="14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17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511395" y="3872423"/>
            <a:ext cx="590096" cy="24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7" name="Straight Connector 24"/>
          <p:cNvCxnSpPr/>
          <p:nvPr/>
        </p:nvCxnSpPr>
        <p:spPr bwMode="auto">
          <a:xfrm rot="16200000" flipH="1">
            <a:off x="7363033" y="1505551"/>
            <a:ext cx="374828" cy="186565"/>
          </a:xfrm>
          <a:prstGeom prst="bentConnector3">
            <a:avLst>
              <a:gd name="adj1" fmla="val 50000"/>
            </a:avLst>
          </a:prstGeom>
          <a:gradFill rotWithShape="0">
            <a:gsLst>
              <a:gs pos="0">
                <a:srgbClr val="385695"/>
              </a:gs>
              <a:gs pos="100000">
                <a:srgbClr val="253964"/>
              </a:gs>
            </a:gsLst>
            <a:path path="rect">
              <a:fillToRect l="50000" t="50000" r="50000" b="50000"/>
            </a:path>
          </a:gradFill>
          <a:ln w="31750" cap="flat" cmpd="sng" algn="ctr">
            <a:solidFill>
              <a:srgbClr val="D92319"/>
            </a:solidFill>
            <a:prstDash val="solid"/>
            <a:round/>
            <a:headEnd type="oval" w="med" len="med"/>
            <a:tailEnd type="stealth" w="lg" len="med"/>
          </a:ln>
          <a:effectLst/>
        </p:spPr>
      </p:cxnSp>
      <p:sp>
        <p:nvSpPr>
          <p:cNvPr id="201" name="Rectangle 200"/>
          <p:cNvSpPr/>
          <p:nvPr/>
        </p:nvSpPr>
        <p:spPr bwMode="auto">
          <a:xfrm>
            <a:off x="720923" y="2195182"/>
            <a:ext cx="4718852" cy="276549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/>
          </a:p>
        </p:txBody>
      </p:sp>
      <p:pic>
        <p:nvPicPr>
          <p:cNvPr id="204" name="Picture 2" descr="D:\Bkp\d\D Drive\Shilpa\LIVE JOBS\2012\6. June\26 June. Alinda Diepveen (NL)\Elements set\22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 rot="16200000">
            <a:off x="-344218" y="2920365"/>
            <a:ext cx="1623164" cy="389514"/>
          </a:xfrm>
          <a:prstGeom prst="rect">
            <a:avLst/>
          </a:prstGeom>
          <a:ln>
            <a:noFill/>
          </a:ln>
        </p:spPr>
      </p:pic>
      <p:pic>
        <p:nvPicPr>
          <p:cNvPr id="205" name="Picture 2" descr="D:\Bkp\d\D Drive\Shilpa\LIVE JOBS\2012\6. June\26 June. Alinda Diepveen (NL)\Elements set\22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 rot="16200000">
            <a:off x="218807" y="3997537"/>
            <a:ext cx="497112" cy="389514"/>
          </a:xfrm>
          <a:prstGeom prst="rect">
            <a:avLst/>
          </a:prstGeom>
          <a:ln>
            <a:noFill/>
          </a:ln>
        </p:spPr>
      </p:pic>
      <p:sp>
        <p:nvSpPr>
          <p:cNvPr id="206" name="Rectangle 205"/>
          <p:cNvSpPr/>
          <p:nvPr/>
        </p:nvSpPr>
        <p:spPr>
          <a:xfrm rot="16200000">
            <a:off x="213182" y="4002907"/>
            <a:ext cx="497112" cy="378774"/>
          </a:xfrm>
          <a:prstGeom prst="rect">
            <a:avLst/>
          </a:prstGeom>
        </p:spPr>
        <p:txBody>
          <a:bodyPr wrap="square" t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1000" b="1" i="1" dirty="0" smtClean="0">
                <a:solidFill>
                  <a:schemeClr val="bg2"/>
                </a:solidFill>
                <a:latin typeface="+mj-lt"/>
              </a:rPr>
              <a:t>Vidéo</a:t>
            </a:r>
          </a:p>
        </p:txBody>
      </p:sp>
      <p:pic>
        <p:nvPicPr>
          <p:cNvPr id="212" name="Picture 2" descr="D:\Bkp\d\D Drive\Shilpa\LIVE JOBS\2012\6. June\26 June. Alinda Diepveen (NL)\Elements set\22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 rot="16200000">
            <a:off x="227519" y="4509671"/>
            <a:ext cx="479695" cy="389514"/>
          </a:xfrm>
          <a:prstGeom prst="rect">
            <a:avLst/>
          </a:prstGeom>
          <a:ln>
            <a:noFill/>
          </a:ln>
        </p:spPr>
      </p:pic>
      <p:sp>
        <p:nvSpPr>
          <p:cNvPr id="213" name="Rectangle 212"/>
          <p:cNvSpPr/>
          <p:nvPr/>
        </p:nvSpPr>
        <p:spPr>
          <a:xfrm rot="16200000">
            <a:off x="177067" y="4497749"/>
            <a:ext cx="569344" cy="378774"/>
          </a:xfrm>
          <a:prstGeom prst="rect">
            <a:avLst/>
          </a:prstGeom>
        </p:spPr>
        <p:txBody>
          <a:bodyPr wrap="square" t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1000" b="1" i="1" dirty="0" smtClean="0">
                <a:solidFill>
                  <a:schemeClr val="bg2"/>
                </a:solidFill>
                <a:latin typeface="+mj-lt"/>
              </a:rPr>
              <a:t>Mobile</a:t>
            </a:r>
          </a:p>
        </p:txBody>
      </p:sp>
      <p:sp>
        <p:nvSpPr>
          <p:cNvPr id="217" name="Rectangle 216"/>
          <p:cNvSpPr/>
          <p:nvPr/>
        </p:nvSpPr>
        <p:spPr>
          <a:xfrm rot="16200000">
            <a:off x="-264117" y="2840010"/>
            <a:ext cx="1451708" cy="378774"/>
          </a:xfrm>
          <a:prstGeom prst="rect">
            <a:avLst/>
          </a:prstGeom>
        </p:spPr>
        <p:txBody>
          <a:bodyPr wrap="square" t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1000" b="1" i="1" dirty="0" smtClean="0">
                <a:solidFill>
                  <a:schemeClr val="bg2"/>
                </a:solidFill>
                <a:latin typeface="+mj-lt"/>
              </a:rPr>
              <a:t>Display classique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744447" y="2347195"/>
            <a:ext cx="4663431" cy="2580354"/>
            <a:chOff x="1067006" y="2135286"/>
            <a:chExt cx="5111025" cy="2828015"/>
          </a:xfrm>
        </p:grpSpPr>
        <p:grpSp>
          <p:nvGrpSpPr>
            <p:cNvPr id="219" name="Group 128"/>
            <p:cNvGrpSpPr/>
            <p:nvPr>
              <p:custDataLst>
                <p:tags r:id="rId12"/>
              </p:custDataLst>
            </p:nvPr>
          </p:nvGrpSpPr>
          <p:grpSpPr>
            <a:xfrm>
              <a:off x="1067006" y="2135286"/>
              <a:ext cx="5111025" cy="2828015"/>
              <a:chOff x="2666109" y="1981491"/>
              <a:chExt cx="4493540" cy="2828015"/>
            </a:xfrm>
          </p:grpSpPr>
          <p:sp>
            <p:nvSpPr>
              <p:cNvPr id="245" name="Rectangle 244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2666109" y="1981491"/>
                <a:ext cx="4493540" cy="17236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Aft>
                    <a:spcPts val="300"/>
                  </a:spcAft>
                </a:pPr>
                <a:endParaRPr lang="fr-FR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cs"/>
                </a:endParaRPr>
              </a:p>
            </p:txBody>
          </p:sp>
          <p:sp>
            <p:nvSpPr>
              <p:cNvPr id="246" name="Rectangle 245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2666109" y="3735510"/>
                <a:ext cx="4493539" cy="527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Aft>
                    <a:spcPts val="300"/>
                  </a:spcAft>
                </a:pPr>
                <a:endParaRPr lang="fr-FR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cs"/>
                </a:endParaRPr>
              </a:p>
            </p:txBody>
          </p:sp>
          <p:sp>
            <p:nvSpPr>
              <p:cNvPr id="247" name="Rectangle 246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2666109" y="4295307"/>
                <a:ext cx="4493539" cy="5141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Aft>
                    <a:spcPts val="300"/>
                  </a:spcAft>
                </a:pPr>
                <a:endParaRPr lang="fr-FR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cs"/>
                </a:endParaRPr>
              </a:p>
            </p:txBody>
          </p:sp>
        </p:grpSp>
        <p:grpSp>
          <p:nvGrpSpPr>
            <p:cNvPr id="220" name="Group 217"/>
            <p:cNvGrpSpPr/>
            <p:nvPr/>
          </p:nvGrpSpPr>
          <p:grpSpPr>
            <a:xfrm>
              <a:off x="1115702" y="2185203"/>
              <a:ext cx="4853635" cy="2670945"/>
              <a:chOff x="1115702" y="2185203"/>
              <a:chExt cx="4853635" cy="2670945"/>
            </a:xfrm>
          </p:grpSpPr>
          <p:pic>
            <p:nvPicPr>
              <p:cNvPr id="221" name="Picture 9"/>
              <p:cNvPicPr>
                <a:picLocks noChangeAspect="1" noChangeArrowheads="1"/>
              </p:cNvPicPr>
              <p:nvPr/>
            </p:nvPicPr>
            <p:blipFill>
              <a:blip r:embed="rId50" cstate="print"/>
              <a:srcRect/>
              <a:stretch>
                <a:fillRect/>
              </a:stretch>
            </p:blipFill>
            <p:spPr bwMode="auto">
              <a:xfrm>
                <a:off x="1529771" y="2207207"/>
                <a:ext cx="616357" cy="334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8" name="Picture 5"/>
              <p:cNvPicPr>
                <a:picLocks noChangeAspect="1" noChangeArrowheads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3333630" y="2185203"/>
                <a:ext cx="1468069" cy="399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9" name="Picture 13"/>
              <p:cNvPicPr>
                <a:picLocks noChangeAspect="1"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52" cstate="print"/>
              <a:srcRect/>
              <a:stretch>
                <a:fillRect/>
              </a:stretch>
            </p:blipFill>
            <p:spPr bwMode="auto">
              <a:xfrm>
                <a:off x="1236653" y="4539181"/>
                <a:ext cx="776074" cy="306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15"/>
              <p:cNvPicPr>
                <a:picLocks noChangeAspect="1" noChangeArrowheads="1"/>
              </p:cNvPicPr>
              <p:nvPr>
                <p:custDataLst>
                  <p:tags r:id="rId15"/>
                </p:custDataLst>
              </p:nvPr>
            </p:nvPicPr>
            <p:blipFill>
              <a:blip r:embed="rId53" cstate="print"/>
              <a:srcRect/>
              <a:stretch>
                <a:fillRect/>
              </a:stretch>
            </p:blipFill>
            <p:spPr bwMode="auto">
              <a:xfrm>
                <a:off x="1115702" y="3278489"/>
                <a:ext cx="982843" cy="246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8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54" cstate="print"/>
              <a:srcRect/>
              <a:stretch>
                <a:fillRect/>
              </a:stretch>
            </p:blipFill>
            <p:spPr bwMode="auto">
              <a:xfrm>
                <a:off x="1869639" y="2569160"/>
                <a:ext cx="1540154" cy="326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7" name="Picture 7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1941650" y="2935296"/>
                <a:ext cx="749900" cy="259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8" name="Picture 6"/>
              <p:cNvPicPr>
                <a:picLocks noChangeAspect="1" noChangeArrowheads="1"/>
              </p:cNvPicPr>
              <p:nvPr>
                <p:custDataLst>
                  <p:tags r:id="rId18"/>
                </p:custDataLst>
              </p:nvPr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4319555" y="2615451"/>
                <a:ext cx="964289" cy="33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9" name="Picture 3"/>
              <p:cNvPicPr>
                <a:picLocks noChangeAspect="1" noChangeArrowheads="1"/>
              </p:cNvPicPr>
              <p:nvPr>
                <p:custDataLst>
                  <p:tags r:id="rId19"/>
                </p:custDataLst>
              </p:nvPr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4418395" y="3024143"/>
                <a:ext cx="1378545" cy="2709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0" name="Picture 4"/>
              <p:cNvPicPr>
                <a:picLocks noChangeAspect="1" noChangeArrowheads="1"/>
              </p:cNvPicPr>
              <p:nvPr>
                <p:custDataLst>
                  <p:tags r:id="rId20"/>
                </p:custDataLst>
              </p:nvPr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5001275" y="3409297"/>
                <a:ext cx="709381" cy="281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1" name="Picture 6"/>
              <p:cNvPicPr>
                <a:picLocks noChangeAspect="1" noChangeArrowheads="1"/>
              </p:cNvPicPr>
              <p:nvPr>
                <p:custDataLst>
                  <p:tags r:id="rId21"/>
                </p:custDataLst>
              </p:nvPr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4428748" y="3955312"/>
                <a:ext cx="928819" cy="296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2" name="Picture 12"/>
              <p:cNvPicPr>
                <a:picLocks noChangeAspect="1" noChangeArrowheads="1"/>
              </p:cNvPicPr>
              <p:nvPr>
                <p:custDataLst>
                  <p:tags r:id="rId22"/>
                </p:custDataLst>
              </p:nvPr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5127044" y="4133682"/>
                <a:ext cx="842293" cy="253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3" name="Picture 9"/>
              <p:cNvPicPr>
                <a:picLocks noChangeAspect="1" noChangeArrowheads="1"/>
              </p:cNvPicPr>
              <p:nvPr>
                <p:custDataLst>
                  <p:tags r:id="rId23"/>
                </p:custDataLst>
              </p:nvPr>
            </p:nvPicPr>
            <p:blipFill>
              <a:blip r:embed="rId50" cstate="print"/>
              <a:srcRect/>
              <a:stretch>
                <a:fillRect/>
              </a:stretch>
            </p:blipFill>
            <p:spPr bwMode="auto">
              <a:xfrm>
                <a:off x="1541701" y="3988505"/>
                <a:ext cx="616357" cy="334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4" name="Picture 38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3101880" y="4563632"/>
                <a:ext cx="604576" cy="292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248" name="Group 43"/>
          <p:cNvGrpSpPr/>
          <p:nvPr/>
        </p:nvGrpSpPr>
        <p:grpSpPr>
          <a:xfrm>
            <a:off x="351689" y="1683857"/>
            <a:ext cx="5186440" cy="446123"/>
            <a:chOff x="-2968752" y="1127788"/>
            <a:chExt cx="4210201" cy="456064"/>
          </a:xfrm>
        </p:grpSpPr>
        <p:pic>
          <p:nvPicPr>
            <p:cNvPr id="249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250" name="Rectangle 249"/>
            <p:cNvSpPr/>
            <p:nvPr>
              <p:custDataLst>
                <p:tags r:id="rId11"/>
              </p:custDataLst>
            </p:nvPr>
          </p:nvSpPr>
          <p:spPr>
            <a:xfrm>
              <a:off x="-2703785" y="1127788"/>
              <a:ext cx="3945234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300" b="1" i="1" dirty="0" smtClean="0">
                  <a:solidFill>
                    <a:schemeClr val="bg2"/>
                  </a:solidFill>
                  <a:latin typeface="+mj-lt"/>
                </a:rPr>
                <a:t>Côté vendeur, l’écosystème des acteurs se développe pour proposer une offre de plus en plus large et qui touche l’ensemble des formats</a:t>
              </a: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715296" y="1987014"/>
            <a:ext cx="5423377" cy="352894"/>
            <a:chOff x="715296" y="1967871"/>
            <a:chExt cx="5423377" cy="352894"/>
          </a:xfrm>
        </p:grpSpPr>
        <p:sp>
          <p:nvSpPr>
            <p:cNvPr id="253" name="TextBox 252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5349459" y="1967871"/>
              <a:ext cx="789214" cy="352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Date de lancement</a:t>
              </a:r>
            </a:p>
          </p:txBody>
        </p:sp>
        <p:cxnSp>
          <p:nvCxnSpPr>
            <p:cNvPr id="254" name="Straight Arrow Connector 253"/>
            <p:cNvCxnSpPr/>
            <p:nvPr>
              <p:custDataLst>
                <p:tags r:id="rId7"/>
              </p:custDataLst>
            </p:nvPr>
          </p:nvCxnSpPr>
          <p:spPr>
            <a:xfrm>
              <a:off x="729035" y="2285620"/>
              <a:ext cx="4808714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967152" y="2065064"/>
              <a:ext cx="427639" cy="22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2013</a:t>
              </a:r>
            </a:p>
          </p:txBody>
        </p:sp>
        <p:sp>
          <p:nvSpPr>
            <p:cNvPr id="256" name="TextBox 255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1068881" y="2065064"/>
              <a:ext cx="427639" cy="22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2009</a:t>
              </a:r>
            </a:p>
          </p:txBody>
        </p:sp>
        <p:sp>
          <p:nvSpPr>
            <p:cNvPr id="257" name="TextBox 256"/>
            <p:cNvSpPr txBox="1"/>
            <p:nvPr/>
          </p:nvSpPr>
          <p:spPr bwMode="auto">
            <a:xfrm>
              <a:off x="715296" y="2071696"/>
              <a:ext cx="44755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2005</a:t>
              </a:r>
            </a:p>
          </p:txBody>
        </p:sp>
      </p:grpSp>
      <p:sp>
        <p:nvSpPr>
          <p:cNvPr id="258" name="TextBox 257"/>
          <p:cNvSpPr txBox="1"/>
          <p:nvPr/>
        </p:nvSpPr>
        <p:spPr bwMode="auto">
          <a:xfrm>
            <a:off x="959622" y="2226710"/>
            <a:ext cx="293670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//</a:t>
            </a:r>
          </a:p>
        </p:txBody>
      </p:sp>
      <p:cxnSp>
        <p:nvCxnSpPr>
          <p:cNvPr id="259" name="Straight Connector 24"/>
          <p:cNvCxnSpPr/>
          <p:nvPr/>
        </p:nvCxnSpPr>
        <p:spPr bwMode="auto">
          <a:xfrm rot="5400000">
            <a:off x="4011870" y="1459676"/>
            <a:ext cx="297326" cy="230369"/>
          </a:xfrm>
          <a:prstGeom prst="bentConnector3">
            <a:avLst>
              <a:gd name="adj1" fmla="val 50000"/>
            </a:avLst>
          </a:prstGeom>
          <a:gradFill rotWithShape="0">
            <a:gsLst>
              <a:gs pos="0">
                <a:srgbClr val="385695"/>
              </a:gs>
              <a:gs pos="100000">
                <a:srgbClr val="253964"/>
              </a:gs>
            </a:gsLst>
            <a:path path="rect">
              <a:fillToRect l="50000" t="50000" r="50000" b="50000"/>
            </a:path>
          </a:gradFill>
          <a:ln w="31750" cap="flat" cmpd="sng" algn="ctr">
            <a:solidFill>
              <a:srgbClr val="D92319"/>
            </a:solidFill>
            <a:prstDash val="solid"/>
            <a:round/>
            <a:headEnd type="oval" w="med" len="med"/>
            <a:tailEnd type="stealth" w="lg" len="med"/>
          </a:ln>
          <a:effectLst/>
        </p:spPr>
      </p:cxn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6456645" y="2855920"/>
            <a:ext cx="1028358" cy="32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2930142" y="3112198"/>
            <a:ext cx="617162" cy="26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4172978" y="2393389"/>
            <a:ext cx="624724" cy="3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Object 76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34498" name="think-cell Slide" r:id="rId17" imgW="270" imgH="270" progId="TCLayout.ActiveDocument.1">
              <p:embed/>
            </p:oleObj>
          </a:graphicData>
        </a:graphic>
      </p:graphicFrame>
      <p:sp>
        <p:nvSpPr>
          <p:cNvPr id="29699" name="Title 3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pPr eaLnBrk="1" hangingPunct="1"/>
            <a:r>
              <a:rPr lang="fr-FR" sz="2200" dirty="0" smtClean="0"/>
              <a:t>Les acteurs interviewés dans le cadre de l’étude</a:t>
            </a:r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234512" name="AutoShape 16" descr="data:image/jpeg;base64,/9j/4AAQSkZJRgABAQAAAQABAAD/2wCEAAkGBggGERUIBwgVFBQVFBgUFhUWFxgUEhUXGBYVGhgVGRgXHScfIh4vGhgUKy8gJCcpMi44Fh4yNzAqQTIsLCsBCQoKBQUFDQUFDSkYEhgpKSkpKSkpKSkpKSkpKSkpKSkpKSkpKSkpKSkpKSkpKSkpKSkpKSkpKSkpKSkpKSkpKf/AABEIAOEA4QMBIgACEQEDEQH/xAAcAAEAAQUBAQAAAAAAAAAAAAAABwMEBQYIAgH/xAA4EAACAQMDAgQEBAUCBwAAAAAAAQIDBBEFEiEGMQcTQVEUIjJCI2FxgRVSkaGxU2IIFjM0Q3Lw/8QAFAEBAAAAAAAAAAAAAAAAAAAAAP/EABQRAQAAAAAAAAAAAAAAAAAAAAD/2gAMAwEAAhEDEQA/AJxAAAAAAAAAAAAAAAAAAAAAAAAAAAAAAAAAAAAAAAAAAAAAAAAAAAAAAAAAAAAAAAAAAAAAAAAAAAAAAAAAAAAAAAAAAAAAAAAAAAAAAAAAAAAAAAAAAAAAAAAAAAAAAAAAAAAAAAAPjeO59IR8dvELU7CT6asaM6UJxUqlV8OtGX2U2vs9JPu8NcLOQmTTtTs9Wh8Tp9zGpBtpSg1KLcW01lezTLo5R8Muv9S6NuVStaUq1GrJRqW8eZTbaSlTX+p2x79n6NdV0p+YlLa1lJ4fdfk/zA9gAAAAAAAAAAAAAAAAAAAAAAAAAAAAAAAA+N45IK8UfGyv5v8AC+kbraqck6lxHD3yi87KeeNmVy/u7dvqCdiNfGPQ7evRV/f0ZTt8qNZxW6rbN4ULqn7pcRnDtJbezjkyXhl4m2fXdLyq22ndQj+JT7KS7eZTz3jnuu8W8eze61aUK8XTqwUotNNNZTT4aafdYAgXwu6Ss4Xnw2nXULicFvuLunnyaNJ/RQoNpPzai+ufDhHfFc5ZPiSXCMfoXT2mdNUvgtHtI0qe5y2x9ZSeW23y/Rc9kkvQ89RdRaf0vQlqWqV1GnH95Sl6QivWT9F/hZYGTBzjb+PesR1B6jXhm1fyfDJr5YJ8SjL/AFPXPZ9uFjHQGia3Y9Q0Iajplwp05rMWv7pr0afdPsBfAAAAAAAAAAAAAAAAAAAAAAAAAAAD42l3I3r+OOhwvno9HEqaW1XDko0XVz9GccQ9PM7Z/L5gJGrUadxF0q0FKMk4uLWU01hpp+mDnHxR8H7npyr8f0/bzqW1SaioRTnUozk8RhjluLbSi/zSfo3Pmi9S6frjlRtquKtN4q0ZrbXpP/dD29pLMX6NmUwmBAHhb07U0m+p2un0Y1rmDUryvxKjZ0+c21OXaVaXaUlnC3Rj90lP6KdvaW9otltQjBe0YqK/oix6i6i0/pa3lqWq19kI/vKUvSEV6yfov8LLAyZGfjVZuvSpT1CzdSzW5VqkEnWtZvb5dxFd3H6lKPZprs8MzHh54n6b19GUKcPKrwy5UZPLcM8Ti+NyxjPHD/ZvcpwjUW2ccp8NPs17Aco6R4W6zrN5HS7VKVNpVFdRzK3dFvCqxl65w0o98pp4w8dL9J9K6f0dbR0zTKeIrmUn9dSbSzOT93hfokkuxlKFtRtV5dvSjFd8RSisvu8IpajqVnpFOV3qFzGlTisuc2oxX7v/AB6gXQI36n8a9L6eUHG0nUdSUXGD+Sp5LfNZxksxTX0Rlhy7tRWG950TW7HqGhDUdMuFUpzWU1/dNejXZp9gL8AAAAAAAAAAAAAAAAAAAAAAAGp+Juia11BYVLLp+72VH9UezrQw91FT+3PH64w8Js5R+Au/N+C+Hn5u/wAvy9r8zfnGzb33Z4wdtdzB1+i9EuLp61UsI/EOn5bqJuLw+G+H9W3jd3xxkCHdA6a1/UZ2llp9Z/F2k8Vb9c0rWkl/2O/tXkucx5Uc7M4y1PsE0sSZTtrajZxVC2pRhGKxGMUoxivZJcJFvqus2GiQ+I1O7hSg5RgpTajFyk8JZf8A9w32TAvSCP8AiC6d6gqVI6x8Q6tnFKKglhW8nhNyS7qTx8/6ReOMy5onWOla9Vq6fa1ZRr0X+JRqRdOpH/diXePblZXK91nL1qFO5i6NempRknGUZJOMk1hpp8NY9AOS/Djp3Xdevaf/AC/VdKdNqcq/20Y9tz988pQ+7ldstda0oyikqksvCy8Yy/fBjenumNL6VpfBaPaKnByc2lltyfq5Pl8cLPZJIq65r2n9N0Zajq1yqdOPdvnL9IpLlt+yAyBFviXoeqO9o63dUpXVlSi15UI73a1HHCuXR/8AKk8PD9sdu+86P1bpWtyVC1uMVHTVZUprZW8tvCm4PlJ8PnnDT9UZnAHG3VWnajZXEqupXHnOr+LG4T3Qrxk+KkZeq/LummmljBL/APw+9Oa/ZKeq167p2lRfLSaz50vSqk/pS7bvu/RJkmav0NoGuLZf6bCS81VscxW/7pYX83Cl/N654M5TpxpJQhFJJYSXCSXZID0AAAAAAAAAAAAAAAAAAAAAAAAAAKdeo6UZTjTcmk2oxxulhdllpZ/Vo5M8ROt9V6xupS1OnKlGlJwhbvK8rDw1JP7+PmbXpjhJI63I68SvCG062lG/sasaFwnFTm03CpDhPcl9yXZ+uMP0aCO/B66uepruhSuqE3OzxKndR7xo8p2td5W6DTls7uLyuY529EIw3SfSmndH28dO0uliK5lJ/XUl6zm/V/2XZF1r2uWXTdCep6nV206azJ937KKXq28JL8wMgRl42UpWNKjrrs5V/h3JQg1ut6dSe3FxWjn5lHbiMcYzLl44ex9D+IFn1pGdNW06Fem8zoVOKihLmFRcLKcWv0z+jezV6FO5i6NempRknGUZJOMk1hpp91j0A4yo9Q6nQuVrNO9mrjf5nm5zNyfdvPfPquzXHbg6s8Peprvq2xp6nf2Lozlw/wCSpjH4tP12v8/Z91hvS7fwB0mjqDv51d1msTjbvLe/P0Sk+9Nf1ecPtlyvTpxpJQhFJJYSXCSXZJAegAAAAAAAAAAAAAAAAAAAAAAAAAAAAAAACH/GnrC20upC1qONWdP8SlQeJQVVri4rrs1FZ2U33bk5cJZmAjPxY8J6XWEXqmkQUbuK5XaNwkuIy9FPHaX7PjDQRp0F4iTld0quuXX48W407qb+uE3mdrcS9abbzCb/AOnLH25S6WjJSWUc9eFXg5W1af8AFeprWUKMJNRozTjOrKLw96fKgmu33Y9u/QkIRppQhHCSwkuEkvRID0Aa907rOq6lXurXUKFGMbeqqSdOU5SlKVOnVTxKKWNtSK/VMDYQaX0x1xe6xWpW13a0VGvG4lDy6kpVIeRVUH5sJR4Tzw0/TBedM9U3WvTjVqu2hSqxnOjS8xu8cIzcY1HBrGHtb47cLL5A2gAAAAAAAAAAAAAAAAAAAAAAAAZNT68uNSt5WT0eTdT4tvy1LYq0YW1xUlRbbx8yg0s8J7X6GvVb3VKGh3VW8vZOvC5qwlNVJQw1eKMoxmnmMVyk12QEmnzKNC1WtKx0W7q2tXy5KM3uheVbtxfy8qvPElxjhYx+5ddOTtq09QsP4hOdpTnTjCo685OG6jGVWEbjfvST2v6vl3PsBumT5wRrp+rzsenfjba8qTrVaahvdSpWqqvWlGlFxy5Syt0Wox9uEU/4zX/gl7To3VbfbV6lGNSpKrTr7HWhOk5SnipF+VUgsvngCTsoZTIyt9SuqenaxGFzOLoxqOntuJ3MaObWMl5dzJ72925tPG1vC9y+6Z1atpMNSu7pVYU7ZRat69d3FWnKFB1Jy3ylL5JqUNqUmvlfbsBv5hND6draPVr3dTVKlbz5qpKMoUopTUYQTThFP6IQWPyz35NN6J1a8haX1jdXVeVSnbwuFOsqsKqdW1xU2+alLaq9Krhrj5uC96Iv9UldU7DU6857NOhOM5PMa0Z1IOFRrP1pOUJPu9mfuA2jp3pbTumYeVZ0Y725OVXbGNWe6cp/PKKTeHLCz7IsNI6Go6TXp3dPUKkqdHzVRoyjT20lWeZx3qKnKKecJt4Na6J1Ccri1VHUqlWdaN87mnKtOqoqnXSpT2Sk1T77VhLOfXBkOlK8rG/lYX1y69WrGvUjXp3dStTlCNWPy1LdvZSlFThFbU18skmuUBvoAAAAAAAAAAAAAAAAAAAAAAAPE6NOo1KcE3F5i2k3F4ayvZ4bX7spzsbWpGVCdvBwk25RcU4ybeW2sYbzyVwBaUtKsKEHa0rKnGnLO6ChFQlnGcxSw+y/oeoabZ06fwcLSCptNOmoRVNp91txguQBa0dLsbePlULOnGKkpqMYRUd6xieEsbuFz34PdSwtaqnGpbQanjenFNTwkluyueEu/sVwBb09Os6NN2tK1gqbTTgoxUGn3W1LB9nY2tTcqlvB70ozzFPelnClxyuXw/crgClK1oTbnOjFtx2NtJtx5+Vv1XL4/NiNtRg1OFGKajtTSSaj/Kn7duCqALa106zsnKVpaQg5PMnCMYuT93hc/ufLbS7GylKta2dOEp/XKEIxlL/2aWX+5dAAAAAAAAAAAAAAAAAAAAAAAAAAAAAAAAAAAAAAAAAAAAAAAAAAAAAAAAAAAAAAAAAAAAAAAAAAAAAAAAAAAAAAAAAAAAAAAAAAAAAAAAAAAAAAAAAAAAAAAAAAAAAAAAAAAAAAAAAAAAAAAAAAAAAAAAAAAAAAAAAAAAAAAAAAAAAA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4514" name="AutoShape 18" descr="data:image/jpeg;base64,/9j/4AAQSkZJRgABAQAAAQABAAD/2wCEAAkGBggGERUIBwgVFBQVFBgUFhUWFxgUEhUXGBYVGhgVGRgXHScfIh4vGhgUKy8gJCcpMi44Fh4yNzAqQTIsLCsBCQoKBQUFDQUFDSkYEhgpKSkpKSkpKSkpKSkpKSkpKSkpKSkpKSkpKSkpKSkpKSkpKSkpKSkpKSkpKSkpKSkpKf/AABEIAOEA4QMBIgACEQEDEQH/xAAcAAEAAQUBAQAAAAAAAAAAAAAABwMEBQYIAgH/xAA4EAACAQMDAgQEBAUCBwAAAAAAAQIDBBEFEiEGMQcTQVEUIjJCI2FxgRVSkaGxU2IIFjM0Q3Lw/8QAFAEBAAAAAAAAAAAAAAAAAAAAAP/EABQRAQAAAAAAAAAAAAAAAAAAAAD/2gAMAwEAAhEDEQA/AJxAAAAAAAAAAAAAAAAAAAAAAAAAAAAAAAAAAAAAAAAAAAAAAAAAAAAAAAAAAAAAAAAAAAAAAAAAAAAAAAAAAAAAAAAAAAAAAAAAAAAAAAAAAAAAAAAAAAAAAAAAAAAAAAAAAAAAAAAPjeO59IR8dvELU7CT6asaM6UJxUqlV8OtGX2U2vs9JPu8NcLOQmTTtTs9Wh8Tp9zGpBtpSg1KLcW01lezTLo5R8Muv9S6NuVStaUq1GrJRqW8eZTbaSlTX+p2x79n6NdV0p+YlLa1lJ4fdfk/zA9gAAAAAAAAAAAAAAAAAAAAAAAAAAAAAAAA+N45IK8UfGyv5v8AC+kbraqck6lxHD3yi87KeeNmVy/u7dvqCdiNfGPQ7evRV/f0ZTt8qNZxW6rbN4ULqn7pcRnDtJbezjkyXhl4m2fXdLyq22ndQj+JT7KS7eZTz3jnuu8W8eze61aUK8XTqwUotNNNZTT4aafdYAgXwu6Ss4Xnw2nXULicFvuLunnyaNJ/RQoNpPzai+ufDhHfFc5ZPiSXCMfoXT2mdNUvgtHtI0qe5y2x9ZSeW23y/Rc9kkvQ89RdRaf0vQlqWqV1GnH95Sl6QivWT9F/hZYGTBzjb+PesR1B6jXhm1fyfDJr5YJ8SjL/AFPXPZ9uFjHQGia3Y9Q0Iajplwp05rMWv7pr0afdPsBfAAAAAAAAAAAAAAAAAAAAAAAAAAAD42l3I3r+OOhwvno9HEqaW1XDko0XVz9GccQ9PM7Z/L5gJGrUadxF0q0FKMk4uLWU01hpp+mDnHxR8H7npyr8f0/bzqW1SaioRTnUozk8RhjluLbSi/zSfo3Pmi9S6frjlRtquKtN4q0ZrbXpP/dD29pLMX6NmUwmBAHhb07U0m+p2un0Y1rmDUryvxKjZ0+c21OXaVaXaUlnC3Rj90lP6KdvaW9otltQjBe0YqK/oix6i6i0/pa3lqWq19kI/vKUvSEV6yfov8LLAyZGfjVZuvSpT1CzdSzW5VqkEnWtZvb5dxFd3H6lKPZprs8MzHh54n6b19GUKcPKrwy5UZPLcM8Ti+NyxjPHD/ZvcpwjUW2ccp8NPs17Aco6R4W6zrN5HS7VKVNpVFdRzK3dFvCqxl65w0o98pp4w8dL9J9K6f0dbR0zTKeIrmUn9dSbSzOT93hfokkuxlKFtRtV5dvSjFd8RSisvu8IpajqVnpFOV3qFzGlTisuc2oxX7v/AB6gXQI36n8a9L6eUHG0nUdSUXGD+Sp5LfNZxksxTX0Rlhy7tRWG950TW7HqGhDUdMuFUpzWU1/dNejXZp9gL8AAAAAAAAAAAAAAAAAAAAAAAGp+Juia11BYVLLp+72VH9UezrQw91FT+3PH64w8Js5R+Au/N+C+Hn5u/wAvy9r8zfnGzb33Z4wdtdzB1+i9EuLp61UsI/EOn5bqJuLw+G+H9W3jd3xxkCHdA6a1/UZ2llp9Z/F2k8Vb9c0rWkl/2O/tXkucx5Uc7M4y1PsE0sSZTtrajZxVC2pRhGKxGMUoxivZJcJFvqus2GiQ+I1O7hSg5RgpTajFyk8JZf8A9w32TAvSCP8AiC6d6gqVI6x8Q6tnFKKglhW8nhNyS7qTx8/6ReOMy5onWOla9Vq6fa1ZRr0X+JRqRdOpH/diXePblZXK91nL1qFO5i6NempRknGUZJOMk1hpp8NY9AOS/Djp3Xdevaf/AC/VdKdNqcq/20Y9tz988pQ+7ldstda0oyikqksvCy8Yy/fBjenumNL6VpfBaPaKnByc2lltyfq5Pl8cLPZJIq65r2n9N0Zajq1yqdOPdvnL9IpLlt+yAyBFviXoeqO9o63dUpXVlSi15UI73a1HHCuXR/8AKk8PD9sdu+86P1bpWtyVC1uMVHTVZUprZW8tvCm4PlJ8PnnDT9UZnAHG3VWnajZXEqupXHnOr+LG4T3Qrxk+KkZeq/LummmljBL/APw+9Oa/ZKeq167p2lRfLSaz50vSqk/pS7bvu/RJkmav0NoGuLZf6bCS81VscxW/7pYX83Cl/N654M5TpxpJQhFJJYSXCSXZID0AAAAAAAAAAAAAAAAAAAAAAAAAAKdeo6UZTjTcmk2oxxulhdllpZ/Vo5M8ROt9V6xupS1OnKlGlJwhbvK8rDw1JP7+PmbXpjhJI63I68SvCG062lG/sasaFwnFTm03CpDhPcl9yXZ+uMP0aCO/B66uepruhSuqE3OzxKndR7xo8p2td5W6DTls7uLyuY529EIw3SfSmndH28dO0uliK5lJ/XUl6zm/V/2XZF1r2uWXTdCep6nV206azJ937KKXq28JL8wMgRl42UpWNKjrrs5V/h3JQg1ut6dSe3FxWjn5lHbiMcYzLl44ex9D+IFn1pGdNW06Fem8zoVOKihLmFRcLKcWv0z+jezV6FO5i6NempRknGUZJOMk1hpp91j0A4yo9Q6nQuVrNO9mrjf5nm5zNyfdvPfPquzXHbg6s8Peprvq2xp6nf2Lozlw/wCSpjH4tP12v8/Z91hvS7fwB0mjqDv51d1msTjbvLe/P0Sk+9Nf1ecPtlyvTpxpJQhFJJYSXCSXZJAegAAAAAAAAAAAAAAAAAAAAAAAAAAAAAAACH/GnrC20upC1qONWdP8SlQeJQVVri4rrs1FZ2U33bk5cJZmAjPxY8J6XWEXqmkQUbuK5XaNwkuIy9FPHaX7PjDQRp0F4iTld0quuXX48W407qb+uE3mdrcS9abbzCb/AOnLH25S6WjJSWUc9eFXg5W1af8AFeprWUKMJNRozTjOrKLw96fKgmu33Y9u/QkIRppQhHCSwkuEkvRID0Aa907rOq6lXurXUKFGMbeqqSdOU5SlKVOnVTxKKWNtSK/VMDYQaX0x1xe6xWpW13a0VGvG4lDy6kpVIeRVUH5sJR4Tzw0/TBedM9U3WvTjVqu2hSqxnOjS8xu8cIzcY1HBrGHtb47cLL5A2gAAAAAAAAAAAAAAAAAAAAAAAAZNT68uNSt5WT0eTdT4tvy1LYq0YW1xUlRbbx8yg0s8J7X6GvVb3VKGh3VW8vZOvC5qwlNVJQw1eKMoxmnmMVyk12QEmnzKNC1WtKx0W7q2tXy5KM3uheVbtxfy8qvPElxjhYx+5ddOTtq09QsP4hOdpTnTjCo685OG6jGVWEbjfvST2v6vl3PsBumT5wRrp+rzsenfjba8qTrVaahvdSpWqqvWlGlFxy5Syt0Wox9uEU/4zX/gl7To3VbfbV6lGNSpKrTr7HWhOk5SnipF+VUgsvngCTsoZTIyt9SuqenaxGFzOLoxqOntuJ3MaObWMl5dzJ72925tPG1vC9y+6Z1atpMNSu7pVYU7ZRat69d3FWnKFB1Jy3ylL5JqUNqUmvlfbsBv5hND6draPVr3dTVKlbz5qpKMoUopTUYQTThFP6IQWPyz35NN6J1a8haX1jdXVeVSnbwuFOsqsKqdW1xU2+alLaq9Krhrj5uC96Iv9UldU7DU6857NOhOM5PMa0Z1IOFRrP1pOUJPu9mfuA2jp3pbTumYeVZ0Y725OVXbGNWe6cp/PKKTeHLCz7IsNI6Go6TXp3dPUKkqdHzVRoyjT20lWeZx3qKnKKecJt4Na6J1Ccri1VHUqlWdaN87mnKtOqoqnXSpT2Sk1T77VhLOfXBkOlK8rG/lYX1y69WrGvUjXp3dStTlCNWPy1LdvZSlFThFbU18skmuUBvoAAAAAAAAAAAAAAAAAAAAAAAPE6NOo1KcE3F5i2k3F4ayvZ4bX7spzsbWpGVCdvBwk25RcU4ybeW2sYbzyVwBaUtKsKEHa0rKnGnLO6ChFQlnGcxSw+y/oeoabZ06fwcLSCptNOmoRVNp91txguQBa0dLsbePlULOnGKkpqMYRUd6xieEsbuFz34PdSwtaqnGpbQanjenFNTwkluyueEu/sVwBb09Os6NN2tK1gqbTTgoxUGn3W1LB9nY2tTcqlvB70ozzFPelnClxyuXw/crgClK1oTbnOjFtx2NtJtx5+Vv1XL4/NiNtRg1OFGKajtTSSaj/Kn7duCqALa106zsnKVpaQg5PMnCMYuT93hc/ufLbS7GylKta2dOEp/XKEIxlL/2aWX+5dAAAAAAAAAAAAAAAAAAAAAAAAAAAAAAAAAAAAAAAAAAAAAAAAAAAAAAAAAAAAAAAAAAAAAAAAAAAAAAAAAAAAAAAAAAAAAAAAAAAAAAAAAAAAAAAAAAAAAAAAAAAAAAAAAAAAAAAAAAAAAAAAAAAAAAAAAAAAAAAAAAAAAAAAAAAAAA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9" name="Slide Number Placeholder 9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76" name="Rounded Rectangle 75"/>
          <p:cNvSpPr/>
          <p:nvPr/>
        </p:nvSpPr>
        <p:spPr bwMode="auto">
          <a:xfrm>
            <a:off x="376076" y="796529"/>
            <a:ext cx="9153848" cy="5612628"/>
          </a:xfrm>
          <a:prstGeom prst="roundRect">
            <a:avLst>
              <a:gd name="adj" fmla="val 5224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89" name="Picture 2" descr="http://www.cpa-france.org/images/logo_et_texte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98199" y="1016327"/>
            <a:ext cx="1053115" cy="424340"/>
          </a:xfrm>
          <a:prstGeom prst="rect">
            <a:avLst/>
          </a:prstGeom>
          <a:noFill/>
        </p:spPr>
      </p:pic>
      <p:pic>
        <p:nvPicPr>
          <p:cNvPr id="90" name="Picture 52" descr="http://www.netimperative.com/CRITEO_logo_big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33212" y="1484730"/>
            <a:ext cx="1183089" cy="25717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91" name="Picture 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13904" y="1808583"/>
            <a:ext cx="1221705" cy="5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56" descr="easy_voyage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374363" y="2569777"/>
            <a:ext cx="1100788" cy="427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93" name="Picture 26" descr="logo">
            <a:hlinkClick r:id="rId23" action="ppaction://hlinkfile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216620" y="3231696"/>
            <a:ext cx="1320106" cy="2583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34504" name="Picture 8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46352" y="3751866"/>
            <a:ext cx="1156810" cy="32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31" descr="Figaro Group FigaroMedias">
            <a:hlinkClick r:id="rId26"/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362377" y="4177833"/>
            <a:ext cx="1150423" cy="61935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95" name="Picture 41" descr="google_logo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362360" y="4901310"/>
            <a:ext cx="1124792" cy="3999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96" name="Picture 67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400082" y="5362820"/>
            <a:ext cx="1049349" cy="3705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97" name="Picture 35" descr="http://recrutement.hi-media-techno.com/images/lien_himedia.jpg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415514" y="5805330"/>
            <a:ext cx="1018486" cy="39810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91191" y="857906"/>
            <a:ext cx="876181" cy="46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18" descr="adconion Media Group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029762" y="1753925"/>
            <a:ext cx="799038" cy="36131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83" name="Picture 17" descr="http://www.web-affiliations.com/images/adverline.gif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82182" y="2183671"/>
            <a:ext cx="1494199" cy="3027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84" name="Picture 11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026758" y="2618133"/>
            <a:ext cx="823552" cy="5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4" descr="http://www.peopleforcinema.com/actus/images/original/logo-allocine4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27199" y="3171272"/>
            <a:ext cx="1319846" cy="35606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86" name="Picture 84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074066" y="3476845"/>
            <a:ext cx="668042" cy="4546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88" name="Picture 21" descr="http://danielekleinrp.com/wp-content/uploads/2008/01/logo-caloga1.gif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061660" y="4912416"/>
            <a:ext cx="735242" cy="41011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34503" name="Picture 7" descr="http://upload.wikimedia.org/wikipedia/en/5/5d/Commission_Junction_logo.png"/>
          <p:cNvPicPr>
            <a:picLocks noChangeAspect="1" noChangeArrowheads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90" y="5949350"/>
            <a:ext cx="1737782" cy="475173"/>
          </a:xfrm>
          <a:prstGeom prst="rect">
            <a:avLst/>
          </a:prstGeom>
          <a:noFill/>
        </p:spPr>
      </p:pic>
      <p:pic>
        <p:nvPicPr>
          <p:cNvPr id="133" name="Picture 1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81182" y="1268700"/>
            <a:ext cx="1096198" cy="42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26" name="Picture 30" descr="http://www.pressenews.fr/c/illustrations/PN/ORGANISME/audience-square.jpg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48430" y="3952022"/>
            <a:ext cx="1036841" cy="506510"/>
          </a:xfrm>
          <a:prstGeom prst="rect">
            <a:avLst/>
          </a:prstGeom>
          <a:noFill/>
        </p:spPr>
      </p:pic>
      <p:pic>
        <p:nvPicPr>
          <p:cNvPr id="234529" name="Picture 33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85656" y="5301367"/>
            <a:ext cx="1287251" cy="39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30" name="Picture 34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37939" y="5713123"/>
            <a:ext cx="1582685" cy="32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8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062410" y="2018077"/>
            <a:ext cx="1098785" cy="32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13" descr="http://www.mmaf.fr/sites/default/files/imagecache/homePromoted/articles/MMAF_logo_HD_0.jpg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60315" y="2870042"/>
            <a:ext cx="902974" cy="638812"/>
          </a:xfrm>
          <a:prstGeom prst="rect">
            <a:avLst/>
          </a:prstGeom>
          <a:noFill/>
        </p:spPr>
      </p:pic>
      <p:pic>
        <p:nvPicPr>
          <p:cNvPr id="234516" name="Picture 20" descr="http://news.ipgmediabrands.com/images/9051/media_gallery/IPG_MEDIABRANDS_Black_Large_176_2552_low.jpg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5345499" y="980659"/>
            <a:ext cx="532606" cy="537828"/>
          </a:xfrm>
          <a:prstGeom prst="rect">
            <a:avLst/>
          </a:prstGeom>
          <a:noFill/>
        </p:spPr>
      </p:pic>
      <p:pic>
        <p:nvPicPr>
          <p:cNvPr id="111" name="Picture 14" descr="logo-msn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038092" y="1584505"/>
            <a:ext cx="1147420" cy="367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34518" name="Picture 22" descr="http://1.bp.blogspot.com/_IewSm-QrrMk/TGkocj6zrXI/AAAAAAAAADI/6RFB5DljkqQ/s320/mindshare_logo_animation.gif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4974297" y="2411877"/>
            <a:ext cx="1275011" cy="392147"/>
          </a:xfrm>
          <a:prstGeom prst="rect">
            <a:avLst/>
          </a:prstGeom>
          <a:noFill/>
        </p:spPr>
      </p:pic>
      <p:pic>
        <p:nvPicPr>
          <p:cNvPr id="113" name="Picture 2" descr="Bilan My Media  2008"/>
          <p:cNvPicPr>
            <a:picLocks noChangeAspect="1" noChangeArrowheads="1"/>
          </p:cNvPicPr>
          <p:nvPr/>
        </p:nvPicPr>
        <p:blipFill>
          <a:blip r:embed="rId51" cstate="print"/>
          <a:srcRect l="17330" t="12591" r="15091" b="12772"/>
          <a:stretch>
            <a:fillRect/>
          </a:stretch>
        </p:blipFill>
        <p:spPr bwMode="auto">
          <a:xfrm>
            <a:off x="5247368" y="3574872"/>
            <a:ext cx="728869" cy="696136"/>
          </a:xfrm>
          <a:prstGeom prst="rect">
            <a:avLst/>
          </a:prstGeom>
          <a:noFill/>
        </p:spPr>
      </p:pic>
      <p:pic>
        <p:nvPicPr>
          <p:cNvPr id="142" name="Picture 60" descr="http://damarre.files.wordpress.com/2009/12/logo-nestle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5139192" y="4337026"/>
            <a:ext cx="945220" cy="69325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50" name="Picture 5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4798338" y="5096299"/>
            <a:ext cx="1626929" cy="3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9" name="Group 108"/>
          <p:cNvGrpSpPr/>
          <p:nvPr/>
        </p:nvGrpSpPr>
        <p:grpSpPr>
          <a:xfrm>
            <a:off x="3584810" y="980660"/>
            <a:ext cx="1407160" cy="5329080"/>
            <a:chOff x="3622040" y="1052670"/>
            <a:chExt cx="1205618" cy="5156610"/>
          </a:xfrm>
        </p:grpSpPr>
        <p:pic>
          <p:nvPicPr>
            <p:cNvPr id="98" name="Picture 1" descr="C:\Users\mtararbi\AppData\Local\Microsoft\Windows\Temporary Internet Files\Content.Outlook\X5J713AM\logos.jp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741354" y="1052670"/>
              <a:ext cx="966990" cy="300015"/>
            </a:xfrm>
            <a:prstGeom prst="rect">
              <a:avLst/>
            </a:prstGeom>
            <a:noFill/>
          </p:spPr>
        </p:pic>
        <p:pic>
          <p:nvPicPr>
            <p:cNvPr id="234506" name="Picture 10" descr="http://www.graphmobile.com/photos/actualite/logo_kelkoo.jpg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899695" y="1878315"/>
              <a:ext cx="650308" cy="320634"/>
            </a:xfrm>
            <a:prstGeom prst="rect">
              <a:avLst/>
            </a:prstGeom>
            <a:noFill/>
          </p:spPr>
        </p:pic>
        <p:pic>
          <p:nvPicPr>
            <p:cNvPr id="100" name="Picture 4" descr="Afficher l'image en taille réelle">
              <a:hlinkClick r:id="rId56"/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3858163" y="2246597"/>
              <a:ext cx="733372" cy="366686"/>
            </a:xfrm>
            <a:prstGeom prst="rect">
              <a:avLst/>
            </a:prstGeom>
            <a:noFill/>
          </p:spPr>
        </p:pic>
        <p:pic>
          <p:nvPicPr>
            <p:cNvPr id="101" name="Picture 2" descr="logo-lagarder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58" cstate="print"/>
            <a:srcRect l="53389" t="9743"/>
            <a:stretch>
              <a:fillRect/>
            </a:stretch>
          </p:blipFill>
          <p:spPr bwMode="auto">
            <a:xfrm>
              <a:off x="3622040" y="3128387"/>
              <a:ext cx="1205618" cy="620866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234508" name="Picture 12" descr="http://www.schibsted.com/Global/Images/Logoer/leboncoin.fr.jpg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759250" y="3735168"/>
              <a:ext cx="931199" cy="288993"/>
            </a:xfrm>
            <a:prstGeom prst="rect">
              <a:avLst/>
            </a:prstGeom>
            <a:noFill/>
          </p:spPr>
        </p:pic>
        <p:pic>
          <p:nvPicPr>
            <p:cNvPr id="103" name="Picture 48" descr="logo2">
              <a:hlinkClick r:id="rId60"/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716489" y="4133542"/>
              <a:ext cx="1016720" cy="27223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234510" name="Picture 14" descr="http://www.mpublicite.fr/logo.png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3926759" y="4453427"/>
              <a:ext cx="596181" cy="459106"/>
            </a:xfrm>
            <a:prstGeom prst="rect">
              <a:avLst/>
            </a:prstGeom>
            <a:noFill/>
          </p:spPr>
        </p:pic>
        <p:pic>
          <p:nvPicPr>
            <p:cNvPr id="105" name="Picture 48" descr="http://profile.ak.fbcdn.net/hprofile-ak-snc4/hs223.ash2/50255_103416545997_5403096_n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3844274" y="4960181"/>
              <a:ext cx="761151" cy="55141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106" name="Picture 14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3895329" y="5559246"/>
              <a:ext cx="659040" cy="219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80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3692877" y="5825927"/>
              <a:ext cx="1063944" cy="38335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234533" name="Picture 37" descr="http://www.iprospect.com/wp-content/themes/iprospect/images/iprospect_logo.png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3686931" y="1400333"/>
              <a:ext cx="1075836" cy="430334"/>
            </a:xfrm>
            <a:prstGeom prst="rect">
              <a:avLst/>
            </a:prstGeom>
            <a:noFill/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3839845" y="2660931"/>
              <a:ext cx="770008" cy="41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9" name="Picture 101" descr="Weboram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7918315" y="4678453"/>
            <a:ext cx="1300421" cy="30905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30" name="Picture 129" descr="logo-yahoo"/>
          <p:cNvPicPr>
            <a:picLocks noChangeAspect="1" noChangeArrowheads="1"/>
          </p:cNvPicPr>
          <p:nvPr/>
        </p:nvPicPr>
        <p:blipFill>
          <a:blip r:embed="rId69" cstate="print"/>
          <a:srcRect l="37956"/>
          <a:stretch>
            <a:fillRect/>
          </a:stretch>
        </p:blipFill>
        <p:spPr bwMode="auto">
          <a:xfrm>
            <a:off x="7918939" y="5025823"/>
            <a:ext cx="1299173" cy="51101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31" name="Picture 13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7813671" y="5575154"/>
            <a:ext cx="1509709" cy="35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65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7990323" y="5968426"/>
            <a:ext cx="1156405" cy="3931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52" name="Picture 3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8004926" y="4176358"/>
            <a:ext cx="1127198" cy="42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6" descr="http://i.i.com.com/cnwk.1d/i/bto/20080317/valueclick_270x134.jpg"/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8041176" y="3651851"/>
            <a:ext cx="1054698" cy="479284"/>
          </a:xfrm>
          <a:prstGeom prst="rect">
            <a:avLst/>
          </a:prstGeom>
          <a:noFill/>
        </p:spPr>
      </p:pic>
      <p:grpSp>
        <p:nvGrpSpPr>
          <p:cNvPr id="147" name="Group 146"/>
          <p:cNvGrpSpPr/>
          <p:nvPr/>
        </p:nvGrpSpPr>
        <p:grpSpPr>
          <a:xfrm>
            <a:off x="6396872" y="935653"/>
            <a:ext cx="1350625" cy="5085707"/>
            <a:chOff x="6396872" y="935653"/>
            <a:chExt cx="1350625" cy="5085707"/>
          </a:xfrm>
        </p:grpSpPr>
        <p:pic>
          <p:nvPicPr>
            <p:cNvPr id="116" name="Picture 42" descr="http://img2.generation-nt.com/sfr-regie-logo_00C7000000654581.jp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4" cstate="print"/>
            <a:srcRect/>
            <a:stretch>
              <a:fillRect/>
            </a:stretch>
          </p:blipFill>
          <p:spPr bwMode="auto">
            <a:xfrm>
              <a:off x="6642301" y="3964721"/>
              <a:ext cx="859767" cy="41807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118" name="Picture 25" descr="http://www.softgovernance.com/images/logoPagesJaunes.gif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5" cstate="print"/>
            <a:srcRect t="13757" b="18111"/>
            <a:stretch>
              <a:fillRect/>
            </a:stretch>
          </p:blipFill>
          <p:spPr bwMode="auto">
            <a:xfrm>
              <a:off x="6545768" y="935653"/>
              <a:ext cx="1052832" cy="35974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121" name="Picture 13" descr="http://www.publicidees.co.uk/img/uk/logo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6563130" y="1925432"/>
              <a:ext cx="1018108" cy="35140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pic>
          <p:nvPicPr>
            <p:cNvPr id="134" name="Picture 28" descr="http://s1.decofinder.com/0/0/vis/0/_bandeaux/34/34011/Re_Mind.jpg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6540769" y="2349044"/>
              <a:ext cx="1062830" cy="359856"/>
            </a:xfrm>
            <a:prstGeom prst="rect">
              <a:avLst/>
            </a:prstGeom>
            <a:noFill/>
          </p:spPr>
        </p:pic>
        <p:pic>
          <p:nvPicPr>
            <p:cNvPr id="135" name="Picture 15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78" cstate="print"/>
            <a:srcRect/>
            <a:stretch>
              <a:fillRect/>
            </a:stretch>
          </p:blipFill>
          <p:spPr bwMode="auto">
            <a:xfrm>
              <a:off x="6594520" y="2775533"/>
              <a:ext cx="955329" cy="406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6" descr="Afficher l'image en taille réelle">
              <a:hlinkClick r:id="rId79"/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80" cstate="print"/>
            <a:srcRect t="10088" b="18421"/>
            <a:stretch>
              <a:fillRect/>
            </a:stretch>
          </p:blipFill>
          <p:spPr bwMode="auto">
            <a:xfrm>
              <a:off x="6530489" y="3344400"/>
              <a:ext cx="1083390" cy="452801"/>
            </a:xfrm>
            <a:prstGeom prst="rect">
              <a:avLst/>
            </a:prstGeom>
            <a:noFill/>
          </p:spPr>
        </p:pic>
        <p:pic>
          <p:nvPicPr>
            <p:cNvPr id="137" name="Picture 10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81" cstate="print"/>
            <a:srcRect/>
            <a:stretch>
              <a:fillRect/>
            </a:stretch>
          </p:blipFill>
          <p:spPr bwMode="auto">
            <a:xfrm>
              <a:off x="6784113" y="4445919"/>
              <a:ext cx="576143" cy="587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39" descr="http://i-cms.lejdn.fr/image_cms/original/1356922.jpg"/>
            <p:cNvPicPr>
              <a:picLocks noChangeAspect="1" noChangeArrowheads="1"/>
            </p:cNvPicPr>
            <p:nvPr/>
          </p:nvPicPr>
          <p:blipFill>
            <a:blip r:embed="rId82" cstate="print"/>
            <a:srcRect/>
            <a:stretch>
              <a:fillRect/>
            </a:stretch>
          </p:blipFill>
          <p:spPr bwMode="auto">
            <a:xfrm>
              <a:off x="6396872" y="1412720"/>
              <a:ext cx="1350625" cy="246041"/>
            </a:xfrm>
            <a:prstGeom prst="rect">
              <a:avLst/>
            </a:prstGeom>
            <a:noFill/>
          </p:spPr>
        </p:pic>
        <p:pic>
          <p:nvPicPr>
            <p:cNvPr id="140" name="Picture 41" descr="http://img.scoop.it/HdRLUPGdCXz81rP1qvNnujl72eJkfbmt4t8yenImKBVaiQDB_Rd1H6kmuBWtceBJ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6680894" y="5033583"/>
              <a:ext cx="782581" cy="589884"/>
            </a:xfrm>
            <a:prstGeom prst="rect">
              <a:avLst/>
            </a:prstGeom>
            <a:noFill/>
          </p:spPr>
        </p:pic>
        <p:pic>
          <p:nvPicPr>
            <p:cNvPr id="141" name="Picture 43" descr="http://www.ad-techlondon.co.uk/Expmedia/E174_logo_SM_LD.png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6424514" y="5658665"/>
              <a:ext cx="1295341" cy="362695"/>
            </a:xfrm>
            <a:prstGeom prst="rect">
              <a:avLst/>
            </a:prstGeom>
            <a:noFill/>
          </p:spPr>
        </p:pic>
      </p:grpSp>
      <p:pic>
        <p:nvPicPr>
          <p:cNvPr id="104" name="Picture 17" descr="specific_media_top_logo">
            <a:hlinkClick r:id="rId23" action="ppaction://hlinkfile"/>
          </p:cNvPr>
          <p:cNvPicPr>
            <a:picLocks noChangeAspect="1" noChangeArrowheads="1"/>
          </p:cNvPicPr>
          <p:nvPr/>
        </p:nvPicPr>
        <p:blipFill>
          <a:blip r:embed="rId85" cstate="print"/>
          <a:srcRect/>
          <a:stretch>
            <a:fillRect/>
          </a:stretch>
        </p:blipFill>
        <p:spPr bwMode="auto">
          <a:xfrm>
            <a:off x="6490209" y="6118107"/>
            <a:ext cx="1163950" cy="2041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8" name="Picture 26" descr="http://emploi.strategies.fr/uploads/logo_entreprise/logo_c474e93fe5400.jpeg"/>
          <p:cNvPicPr>
            <a:picLocks noChangeAspect="1" noChangeArrowheads="1"/>
          </p:cNvPicPr>
          <p:nvPr/>
        </p:nvPicPr>
        <p:blipFill>
          <a:blip r:embed="rId86" cstate="print"/>
          <a:srcRect/>
          <a:stretch>
            <a:fillRect/>
          </a:stretch>
        </p:blipFill>
        <p:spPr bwMode="auto">
          <a:xfrm>
            <a:off x="5273494" y="5886242"/>
            <a:ext cx="759656" cy="485982"/>
          </a:xfrm>
          <a:prstGeom prst="rect">
            <a:avLst/>
          </a:prstGeom>
          <a:noFill/>
        </p:spPr>
      </p:pic>
      <p:pic>
        <p:nvPicPr>
          <p:cNvPr id="234500" name="Picture 4" descr="D:\Users\TCAZENAV\Desktop\Logo\logo tf1 pub digital.png"/>
          <p:cNvPicPr>
            <a:picLocks noChangeAspect="1" noChangeArrowheads="1"/>
          </p:cNvPicPr>
          <p:nvPr/>
        </p:nvPicPr>
        <p:blipFill>
          <a:blip r:embed="rId87" cstate="print"/>
          <a:srcRect/>
          <a:stretch>
            <a:fillRect/>
          </a:stretch>
        </p:blipFill>
        <p:spPr bwMode="auto">
          <a:xfrm>
            <a:off x="8023360" y="1472916"/>
            <a:ext cx="1090331" cy="433241"/>
          </a:xfrm>
          <a:prstGeom prst="rect">
            <a:avLst/>
          </a:prstGeom>
          <a:noFill/>
        </p:spPr>
      </p:pic>
      <p:pic>
        <p:nvPicPr>
          <p:cNvPr id="128" name="Picture 20"/>
          <p:cNvPicPr>
            <a:picLocks noChangeAspect="1" noChangeArrowheads="1"/>
          </p:cNvPicPr>
          <p:nvPr/>
        </p:nvPicPr>
        <p:blipFill>
          <a:blip r:embed="rId88" cstate="print"/>
          <a:srcRect/>
          <a:stretch>
            <a:fillRect/>
          </a:stretch>
        </p:blipFill>
        <p:spPr bwMode="auto">
          <a:xfrm>
            <a:off x="7967145" y="3245117"/>
            <a:ext cx="1202761" cy="33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" name="Picture 4" descr="Afficher l'image en taille réelle">
            <a:hlinkClick r:id="rId89"/>
          </p:cNvPr>
          <p:cNvPicPr>
            <a:picLocks noChangeAspect="1" noChangeArrowheads="1"/>
          </p:cNvPicPr>
          <p:nvPr/>
        </p:nvPicPr>
        <p:blipFill>
          <a:blip r:embed="rId90" cstate="print"/>
          <a:srcRect/>
          <a:stretch>
            <a:fillRect/>
          </a:stretch>
        </p:blipFill>
        <p:spPr bwMode="auto">
          <a:xfrm>
            <a:off x="7854287" y="2367823"/>
            <a:ext cx="1428477" cy="402454"/>
          </a:xfrm>
          <a:prstGeom prst="rect">
            <a:avLst/>
          </a:prstGeom>
          <a:noFill/>
        </p:spPr>
      </p:pic>
      <p:pic>
        <p:nvPicPr>
          <p:cNvPr id="234543" name="Picture 47" descr="http://www.blogcdn.com/www.joystiq.com/media/2012/11/ubisoft.jpg"/>
          <p:cNvPicPr>
            <a:picLocks noChangeAspect="1" noChangeArrowheads="1"/>
          </p:cNvPicPr>
          <p:nvPr/>
        </p:nvPicPr>
        <p:blipFill>
          <a:blip r:embed="rId91" cstate="print"/>
          <a:srcRect/>
          <a:stretch>
            <a:fillRect/>
          </a:stretch>
        </p:blipFill>
        <p:spPr bwMode="auto">
          <a:xfrm>
            <a:off x="7931058" y="2623109"/>
            <a:ext cx="1274935" cy="583691"/>
          </a:xfrm>
          <a:prstGeom prst="rect">
            <a:avLst/>
          </a:prstGeom>
          <a:noFill/>
        </p:spPr>
      </p:pic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92" cstate="print"/>
          <a:srcRect/>
          <a:stretch>
            <a:fillRect/>
          </a:stretch>
        </p:blipFill>
        <p:spPr bwMode="auto">
          <a:xfrm>
            <a:off x="8285216" y="1886062"/>
            <a:ext cx="566618" cy="47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1" name="8aeb7cc2-2db9-48bf-808c-74ee361718fd" descr="933821A6-5670-4F09-8A53-3AA15ADC91F6@home"/>
          <p:cNvPicPr>
            <a:picLocks noChangeAspect="1" noChangeArrowheads="1"/>
          </p:cNvPicPr>
          <p:nvPr/>
        </p:nvPicPr>
        <p:blipFill>
          <a:blip r:embed="rId93" cstate="print"/>
          <a:srcRect/>
          <a:stretch>
            <a:fillRect/>
          </a:stretch>
        </p:blipFill>
        <p:spPr bwMode="auto">
          <a:xfrm>
            <a:off x="798082" y="4261221"/>
            <a:ext cx="1309700" cy="72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4" cstate="print"/>
          <a:srcRect/>
          <a:stretch>
            <a:fillRect/>
          </a:stretch>
        </p:blipFill>
        <p:spPr bwMode="auto">
          <a:xfrm>
            <a:off x="7964033" y="1259808"/>
            <a:ext cx="1208984" cy="2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1"/>
          <p:cNvPicPr>
            <a:picLocks noChangeAspect="1" noChangeArrowheads="1"/>
          </p:cNvPicPr>
          <p:nvPr/>
        </p:nvPicPr>
        <p:blipFill>
          <a:blip r:embed="rId95" cstate="print"/>
          <a:srcRect/>
          <a:stretch>
            <a:fillRect/>
          </a:stretch>
        </p:blipFill>
        <p:spPr bwMode="auto">
          <a:xfrm>
            <a:off x="5035643" y="5373270"/>
            <a:ext cx="1123043" cy="46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96" cstate="print"/>
          <a:srcRect/>
          <a:stretch>
            <a:fillRect/>
          </a:stretch>
        </p:blipFill>
        <p:spPr bwMode="auto">
          <a:xfrm>
            <a:off x="7955397" y="846080"/>
            <a:ext cx="1226256" cy="32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Object 7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304130" name="think-cell Slide" r:id="rId12" imgW="270" imgH="270" progId="TCLayout.ActiveDocument.1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72350" y="128754"/>
            <a:ext cx="8297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</a:rPr>
              <a:t>Une meilleure analyse et exploitation de la data permettront de nouveaux gains d’efficacité</a:t>
            </a:r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86" name="TextBox 85"/>
          <p:cNvSpPr txBox="1"/>
          <p:nvPr/>
        </p:nvSpPr>
        <p:spPr bwMode="auto">
          <a:xfrm>
            <a:off x="8754855" y="44530"/>
            <a:ext cx="535724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Display</a:t>
            </a:r>
          </a:p>
        </p:txBody>
      </p:sp>
      <p:sp>
        <p:nvSpPr>
          <p:cNvPr id="89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91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06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07" name="Freeform 106"/>
          <p:cNvSpPr/>
          <p:nvPr>
            <p:custDataLst>
              <p:tags r:id="rId2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08" name="Freeform 107"/>
          <p:cNvSpPr/>
          <p:nvPr>
            <p:custDataLst>
              <p:tags r:id="rId3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solidFill>
            <a:srgbClr val="B10034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09" name="Freeform 108"/>
          <p:cNvSpPr/>
          <p:nvPr>
            <p:custDataLst>
              <p:tags r:id="rId4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8924183" y="687566"/>
            <a:ext cx="806631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Performance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388702" y="1424380"/>
            <a:ext cx="9162715" cy="2124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/>
          </a:p>
        </p:txBody>
      </p:sp>
      <p:sp>
        <p:nvSpPr>
          <p:cNvPr id="64" name="Rounded Rectangle 63"/>
          <p:cNvSpPr/>
          <p:nvPr/>
        </p:nvSpPr>
        <p:spPr bwMode="auto">
          <a:xfrm>
            <a:off x="5066541" y="1544893"/>
            <a:ext cx="647332" cy="286316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err="1" smtClean="0">
                <a:solidFill>
                  <a:schemeClr val="dk1"/>
                </a:solidFill>
              </a:rPr>
              <a:t>AdEx</a:t>
            </a:r>
            <a:endParaRPr lang="fr-FR" sz="1400" dirty="0" smtClean="0">
              <a:solidFill>
                <a:schemeClr val="dk1"/>
              </a:solidFill>
            </a:endParaRPr>
          </a:p>
        </p:txBody>
      </p:sp>
      <p:sp>
        <p:nvSpPr>
          <p:cNvPr id="75" name="Right Arrow 7"/>
          <p:cNvSpPr/>
          <p:nvPr/>
        </p:nvSpPr>
        <p:spPr bwMode="auto">
          <a:xfrm>
            <a:off x="2857375" y="1561725"/>
            <a:ext cx="1150994" cy="284334"/>
          </a:xfrm>
          <a:prstGeom prst="rightArrow">
            <a:avLst>
              <a:gd name="adj1" fmla="val 100000"/>
              <a:gd name="adj2" fmla="val 7802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smtClean="0">
                <a:solidFill>
                  <a:schemeClr val="dk1"/>
                </a:solidFill>
              </a:rPr>
              <a:t>Régie</a:t>
            </a:r>
          </a:p>
        </p:txBody>
      </p:sp>
      <p:sp>
        <p:nvSpPr>
          <p:cNvPr id="76" name="Right Arrow 75"/>
          <p:cNvSpPr/>
          <p:nvPr/>
        </p:nvSpPr>
        <p:spPr bwMode="auto">
          <a:xfrm>
            <a:off x="1382904" y="1561725"/>
            <a:ext cx="1396136" cy="284334"/>
          </a:xfrm>
          <a:prstGeom prst="rightArrow">
            <a:avLst>
              <a:gd name="adj1" fmla="val 100000"/>
              <a:gd name="adj2" fmla="val 14668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smtClean="0">
                <a:solidFill>
                  <a:schemeClr val="dk1"/>
                </a:solidFill>
              </a:rPr>
              <a:t>Editeurs</a:t>
            </a:r>
          </a:p>
        </p:txBody>
      </p:sp>
      <p:sp>
        <p:nvSpPr>
          <p:cNvPr id="77" name="Right Arrow 76"/>
          <p:cNvSpPr/>
          <p:nvPr/>
        </p:nvSpPr>
        <p:spPr bwMode="auto">
          <a:xfrm>
            <a:off x="4086704" y="1561725"/>
            <a:ext cx="901502" cy="284334"/>
          </a:xfrm>
          <a:prstGeom prst="rightArrow">
            <a:avLst>
              <a:gd name="adj1" fmla="val 100000"/>
              <a:gd name="adj2" fmla="val 7802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smtClean="0">
                <a:solidFill>
                  <a:schemeClr val="dk1"/>
                </a:solidFill>
              </a:rPr>
              <a:t>SSP</a:t>
            </a:r>
          </a:p>
        </p:txBody>
      </p:sp>
      <p:sp>
        <p:nvSpPr>
          <p:cNvPr id="78" name="Left Arrow 77"/>
          <p:cNvSpPr/>
          <p:nvPr/>
        </p:nvSpPr>
        <p:spPr bwMode="auto">
          <a:xfrm>
            <a:off x="5792208" y="1561725"/>
            <a:ext cx="901502" cy="284334"/>
          </a:xfrm>
          <a:prstGeom prst="leftArrow">
            <a:avLst>
              <a:gd name="adj1" fmla="val 100000"/>
              <a:gd name="adj2" fmla="val 12788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smtClean="0">
                <a:solidFill>
                  <a:schemeClr val="dk1"/>
                </a:solidFill>
              </a:rPr>
              <a:t>DSP</a:t>
            </a:r>
          </a:p>
        </p:txBody>
      </p:sp>
      <p:sp>
        <p:nvSpPr>
          <p:cNvPr id="79" name="Left Arrow 78"/>
          <p:cNvSpPr/>
          <p:nvPr/>
        </p:nvSpPr>
        <p:spPr bwMode="auto">
          <a:xfrm>
            <a:off x="6772044" y="1561725"/>
            <a:ext cx="1297275" cy="284334"/>
          </a:xfrm>
          <a:prstGeom prst="leftArrow">
            <a:avLst>
              <a:gd name="adj1" fmla="val 100000"/>
              <a:gd name="adj2" fmla="val 12788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rIns="0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smtClean="0"/>
              <a:t>Groupes de com.</a:t>
            </a:r>
          </a:p>
        </p:txBody>
      </p:sp>
      <p:sp>
        <p:nvSpPr>
          <p:cNvPr id="80" name="Left Arrow 79"/>
          <p:cNvSpPr/>
          <p:nvPr/>
        </p:nvSpPr>
        <p:spPr bwMode="auto">
          <a:xfrm>
            <a:off x="8154455" y="1561725"/>
            <a:ext cx="1295064" cy="284334"/>
          </a:xfrm>
          <a:prstGeom prst="leftArrow">
            <a:avLst>
              <a:gd name="adj1" fmla="val 100000"/>
              <a:gd name="adj2" fmla="val 12788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400" dirty="0" smtClean="0"/>
              <a:t>Annonceurs</a:t>
            </a:r>
            <a:endParaRPr lang="fr-FR" sz="1400" dirty="0" smtClean="0">
              <a:solidFill>
                <a:schemeClr val="dk1"/>
              </a:solidFill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458902" y="1923463"/>
            <a:ext cx="800406" cy="936130"/>
          </a:xfrm>
          <a:prstGeom prst="roundRect">
            <a:avLst/>
          </a:prstGeom>
          <a:solidFill>
            <a:srgbClr val="660033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100" b="1" i="1" dirty="0" smtClean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67" name="Rounded Rectangle 66"/>
          <p:cNvSpPr/>
          <p:nvPr/>
        </p:nvSpPr>
        <p:spPr bwMode="auto">
          <a:xfrm>
            <a:off x="1372369" y="1923463"/>
            <a:ext cx="1406671" cy="937676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000" dirty="0" smtClean="0">
                <a:solidFill>
                  <a:schemeClr val="dk1"/>
                </a:solidFill>
              </a:rPr>
              <a:t>Mieux appréhender sa structure d’audience et adapter son contenu à ses auditeurs</a:t>
            </a:r>
          </a:p>
        </p:txBody>
      </p:sp>
      <p:sp>
        <p:nvSpPr>
          <p:cNvPr id="68" name="Rounded Rectangle 67"/>
          <p:cNvSpPr/>
          <p:nvPr/>
        </p:nvSpPr>
        <p:spPr bwMode="auto">
          <a:xfrm>
            <a:off x="2846746" y="1923463"/>
            <a:ext cx="1150994" cy="937676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000" dirty="0" smtClean="0">
                <a:solidFill>
                  <a:schemeClr val="dk1"/>
                </a:solidFill>
              </a:rPr>
              <a:t>Qualifier l’audience et valoriser les inventaires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6791333" y="1923463"/>
            <a:ext cx="1297275" cy="937676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000" dirty="0" smtClean="0">
                <a:solidFill>
                  <a:schemeClr val="dk1"/>
                </a:solidFill>
              </a:rPr>
              <a:t>Optimiser la performance des campagnes</a:t>
            </a:r>
          </a:p>
        </p:txBody>
      </p:sp>
      <p:sp>
        <p:nvSpPr>
          <p:cNvPr id="70" name="Rounded Rectangle 69"/>
          <p:cNvSpPr/>
          <p:nvPr/>
        </p:nvSpPr>
        <p:spPr bwMode="auto">
          <a:xfrm>
            <a:off x="8154455" y="1923463"/>
            <a:ext cx="1295064" cy="937676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000" dirty="0" smtClean="0"/>
              <a:t>Définir les segments cibles</a:t>
            </a:r>
            <a:endParaRPr lang="fr-FR" sz="1000" dirty="0" smtClean="0">
              <a:solidFill>
                <a:schemeClr val="dk1"/>
              </a:solidFill>
            </a:endParaRPr>
          </a:p>
        </p:txBody>
      </p:sp>
      <p:sp>
        <p:nvSpPr>
          <p:cNvPr id="81" name="Rounded Rectangle 80"/>
          <p:cNvSpPr/>
          <p:nvPr/>
        </p:nvSpPr>
        <p:spPr bwMode="auto">
          <a:xfrm>
            <a:off x="1382903" y="3036650"/>
            <a:ext cx="8034717" cy="43390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85" name="Picture 5" descr="http://camborde.typepad.com/.a/6a00d83451885969e201539166af29970b-800wi"/>
          <p:cNvPicPr>
            <a:picLocks noChangeAspect="1" noChangeArrowheads="1"/>
          </p:cNvPicPr>
          <p:nvPr/>
        </p:nvPicPr>
        <p:blipFill>
          <a:blip r:embed="rId13" cstate="print"/>
          <a:srcRect l="-4249"/>
          <a:stretch>
            <a:fillRect/>
          </a:stretch>
        </p:blipFill>
        <p:spPr bwMode="auto">
          <a:xfrm>
            <a:off x="5584566" y="3164673"/>
            <a:ext cx="903482" cy="2051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5" name="Picture 7" descr="http://vincenttessier.fr/wp-content/uploads/2012/11/data-player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67448" y="3156615"/>
            <a:ext cx="700645" cy="225631"/>
          </a:xfrm>
          <a:prstGeom prst="rect">
            <a:avLst/>
          </a:prstGeom>
          <a:noFill/>
        </p:spPr>
      </p:pic>
      <p:pic>
        <p:nvPicPr>
          <p:cNvPr id="96" name="Picture 7" descr="http://vincenttessier.fr/wp-content/uploads/2012/11/data-player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23678" y="3095246"/>
            <a:ext cx="966735" cy="326572"/>
          </a:xfrm>
          <a:prstGeom prst="rect">
            <a:avLst/>
          </a:prstGeom>
          <a:noFill/>
        </p:spPr>
      </p:pic>
      <p:sp>
        <p:nvSpPr>
          <p:cNvPr id="98" name="Isosceles Triangle 97"/>
          <p:cNvSpPr/>
          <p:nvPr/>
        </p:nvSpPr>
        <p:spPr bwMode="auto">
          <a:xfrm>
            <a:off x="1885960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99" name="Isosceles Triangle 98"/>
          <p:cNvSpPr/>
          <p:nvPr/>
        </p:nvSpPr>
        <p:spPr bwMode="auto">
          <a:xfrm>
            <a:off x="3227872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 bwMode="auto">
          <a:xfrm>
            <a:off x="7260637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 bwMode="auto">
          <a:xfrm>
            <a:off x="8684378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2312228" y="2859593"/>
            <a:ext cx="878767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Vente ou conseil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7698779" y="2859593"/>
            <a:ext cx="878767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Vente ou conseil</a:t>
            </a:r>
          </a:p>
        </p:txBody>
      </p:sp>
      <p:grpSp>
        <p:nvGrpSpPr>
          <p:cNvPr id="6" name="Group 43"/>
          <p:cNvGrpSpPr/>
          <p:nvPr/>
        </p:nvGrpSpPr>
        <p:grpSpPr>
          <a:xfrm>
            <a:off x="388703" y="961901"/>
            <a:ext cx="9162713" cy="476568"/>
            <a:chOff x="-2968752" y="1127788"/>
            <a:chExt cx="4288785" cy="456064"/>
          </a:xfrm>
        </p:grpSpPr>
        <p:pic>
          <p:nvPicPr>
            <p:cNvPr id="87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288785" cy="455764"/>
            </a:xfrm>
            <a:prstGeom prst="rect">
              <a:avLst/>
            </a:prstGeom>
            <a:noFill/>
          </p:spPr>
        </p:pic>
        <p:sp>
          <p:nvSpPr>
            <p:cNvPr id="88" name="Rectangle 87"/>
            <p:cNvSpPr/>
            <p:nvPr>
              <p:custDataLst>
                <p:tags r:id="rId10"/>
              </p:custDataLst>
            </p:nvPr>
          </p:nvSpPr>
          <p:spPr>
            <a:xfrm>
              <a:off x="-2608050" y="1127788"/>
              <a:ext cx="39157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500" b="1" i="1" dirty="0" smtClean="0">
                  <a:solidFill>
                    <a:schemeClr val="bg2"/>
                  </a:solidFill>
                  <a:latin typeface="+mj-lt"/>
                </a:rPr>
                <a:t>La data, notamment via les Ad Exchanges, permet à l’ensemble des acteurs d’optimiser leur offre et l’efficacité publicitaire</a:t>
              </a:r>
            </a:p>
          </p:txBody>
        </p:sp>
      </p:grpSp>
      <p:sp>
        <p:nvSpPr>
          <p:cNvPr id="113" name="Isosceles Triangle 112"/>
          <p:cNvSpPr/>
          <p:nvPr/>
        </p:nvSpPr>
        <p:spPr bwMode="auto">
          <a:xfrm>
            <a:off x="5183253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92674" y="3139758"/>
            <a:ext cx="607584" cy="24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ectangle 82"/>
          <p:cNvSpPr/>
          <p:nvPr/>
        </p:nvSpPr>
        <p:spPr>
          <a:xfrm>
            <a:off x="383819" y="4110731"/>
            <a:ext cx="4512560" cy="227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lvl="0" indent="-2667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b="1" dirty="0" smtClean="0">
              <a:sym typeface="Wingdings" pitchFamily="2" charset="2"/>
            </a:endParaRPr>
          </a:p>
        </p:txBody>
      </p:sp>
      <p:grpSp>
        <p:nvGrpSpPr>
          <p:cNvPr id="7" name="Group 43"/>
          <p:cNvGrpSpPr/>
          <p:nvPr/>
        </p:nvGrpSpPr>
        <p:grpSpPr>
          <a:xfrm>
            <a:off x="354583" y="3654667"/>
            <a:ext cx="4541200" cy="456064"/>
            <a:chOff x="-2968752" y="1127788"/>
            <a:chExt cx="4176840" cy="456064"/>
          </a:xfrm>
        </p:grpSpPr>
        <p:pic>
          <p:nvPicPr>
            <p:cNvPr id="92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93" name="Rectangle 92"/>
            <p:cNvSpPr/>
            <p:nvPr>
              <p:custDataLst>
                <p:tags r:id="rId8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500" b="1" i="1" dirty="0" smtClean="0">
                  <a:solidFill>
                    <a:schemeClr val="bg2"/>
                  </a:solidFill>
                  <a:latin typeface="+mj-lt"/>
                </a:rPr>
                <a:t>Les techniques de ciblage continuent d’évoluer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5001510" y="4110731"/>
            <a:ext cx="4523533" cy="227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lvl="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100" dirty="0" smtClean="0">
                <a:solidFill>
                  <a:schemeClr val="dk1"/>
                </a:solidFill>
                <a:latin typeface="+mn-lt"/>
                <a:cs typeface="+mn-cs"/>
              </a:rPr>
              <a:t>Rapprochement d’acteurs online et offline pour proposer des opportunités de ciblages et des mesures d’efficacité innovantes</a:t>
            </a:r>
          </a:p>
        </p:txBody>
      </p:sp>
      <p:grpSp>
        <p:nvGrpSpPr>
          <p:cNvPr id="8" name="Group 43"/>
          <p:cNvGrpSpPr/>
          <p:nvPr/>
        </p:nvGrpSpPr>
        <p:grpSpPr>
          <a:xfrm>
            <a:off x="4972801" y="3654667"/>
            <a:ext cx="4552243" cy="456064"/>
            <a:chOff x="-2968752" y="1127788"/>
            <a:chExt cx="4176840" cy="456064"/>
          </a:xfrm>
        </p:grpSpPr>
        <p:pic>
          <p:nvPicPr>
            <p:cNvPr id="114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15" name="Rectangle 114"/>
            <p:cNvSpPr/>
            <p:nvPr>
              <p:custDataLst>
                <p:tags r:id="rId6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500" b="1" i="1" dirty="0" smtClean="0">
                  <a:solidFill>
                    <a:schemeClr val="bg2"/>
                  </a:solidFill>
                  <a:latin typeface="+mj-lt"/>
                </a:rPr>
                <a:t>La data offline en complément de la data online pour de meilleur performance</a:t>
              </a:r>
            </a:p>
          </p:txBody>
        </p:sp>
      </p:grpSp>
      <p:pic>
        <p:nvPicPr>
          <p:cNvPr id="117" name="Picture 116" descr="Foule.jpg"/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29772" y="4785418"/>
            <a:ext cx="567175" cy="767050"/>
          </a:xfrm>
          <a:prstGeom prst="rect">
            <a:avLst/>
          </a:prstGeom>
          <a:noFill/>
          <a:ln w="28575">
            <a:solidFill>
              <a:srgbClr val="545454"/>
            </a:solidFill>
          </a:ln>
        </p:spPr>
      </p:pic>
      <p:sp>
        <p:nvSpPr>
          <p:cNvPr id="118" name="Title 1"/>
          <p:cNvSpPr txBox="1">
            <a:spLocks/>
          </p:cNvSpPr>
          <p:nvPr/>
        </p:nvSpPr>
        <p:spPr>
          <a:xfrm>
            <a:off x="5974259" y="4509150"/>
            <a:ext cx="2128439" cy="2480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B0099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Yahoo! Consumer</a:t>
            </a:r>
            <a:r>
              <a:rPr kumimoji="0" lang="fr-FR" sz="1000" b="1" i="0" u="none" strike="noStrike" kern="1200" cap="none" spc="0" normalizeH="0" noProof="0" dirty="0" smtClean="0">
                <a:ln>
                  <a:noFill/>
                </a:ln>
                <a:solidFill>
                  <a:srgbClr val="7B0099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fr-FR" sz="1000" b="1" i="0" u="none" strike="noStrike" kern="1200" cap="none" spc="0" normalizeH="0" noProof="0" dirty="0" err="1" smtClean="0">
                <a:ln>
                  <a:noFill/>
                </a:ln>
                <a:solidFill>
                  <a:srgbClr val="7B0099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Connect</a:t>
            </a:r>
            <a:r>
              <a:rPr kumimoji="0" lang="fr-FR" sz="1000" b="1" i="0" u="none" strike="noStrike" kern="1200" cap="none" spc="0" normalizeH="0" noProof="0" dirty="0" smtClean="0">
                <a:ln>
                  <a:noFill/>
                </a:ln>
                <a:solidFill>
                  <a:srgbClr val="7B0099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fr-FR" sz="1000" i="0" u="none" strike="noStrike" kern="1200" cap="none" spc="0" normalizeH="0" noProof="0" dirty="0" smtClean="0">
                <a:ln>
                  <a:noFill/>
                </a:ln>
                <a:solidFill>
                  <a:srgbClr val="7B0099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avec 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7B0099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6408092" y="6118509"/>
            <a:ext cx="1821787" cy="262901"/>
          </a:xfrm>
          <a:prstGeom prst="roundRect">
            <a:avLst/>
          </a:prstGeom>
          <a:solidFill>
            <a:srgbClr val="7030A0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16 500 panélistes </a:t>
            </a:r>
            <a:r>
              <a:rPr lang="fr-FR" sz="1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opt</a:t>
            </a:r>
            <a:r>
              <a:rPr lang="fr-FR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-in</a:t>
            </a:r>
            <a:endParaRPr lang="en-US" sz="1200" b="1" dirty="0" err="1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0" name="Picture 119" descr="logo CRF média avec hallebarde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7861424" y="4516492"/>
            <a:ext cx="695633" cy="183333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635222" y="4785380"/>
            <a:ext cx="953408" cy="767126"/>
          </a:xfrm>
          <a:prstGeom prst="rect">
            <a:avLst/>
          </a:prstGeom>
          <a:solidFill>
            <a:srgbClr val="7B0099">
              <a:alpha val="69804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endParaRPr lang="en-US" sz="8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" name="Picture 121" descr="3dbang.pn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5773116" y="5124862"/>
            <a:ext cx="677620" cy="35873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Rectangle 122"/>
          <p:cNvSpPr/>
          <p:nvPr/>
        </p:nvSpPr>
        <p:spPr>
          <a:xfrm>
            <a:off x="5699816" y="4785380"/>
            <a:ext cx="824220" cy="23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588">
              <a:tabLst>
                <a:tab pos="715963" algn="l"/>
              </a:tabLst>
              <a:defRPr/>
            </a:pPr>
            <a:r>
              <a:rPr lang="fr-FR" sz="9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Gotham-Light"/>
              </a:rPr>
              <a:t>Audience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8002908" y="4785380"/>
            <a:ext cx="951788" cy="767126"/>
          </a:xfrm>
          <a:prstGeom prst="rect">
            <a:avLst/>
          </a:prstGeom>
          <a:solidFill>
            <a:srgbClr val="0070C0">
              <a:alpha val="69804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endParaRPr lang="en-US" sz="8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" name="Picture 124" descr="logo CRF média avec hallebarde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>
          <a:xfrm>
            <a:off x="8077926" y="5220722"/>
            <a:ext cx="801752" cy="211300"/>
          </a:xfrm>
          <a:prstGeom prst="rect">
            <a:avLst/>
          </a:prstGeom>
        </p:spPr>
      </p:pic>
      <p:sp>
        <p:nvSpPr>
          <p:cNvPr id="126" name="Rectangle 125"/>
          <p:cNvSpPr/>
          <p:nvPr/>
        </p:nvSpPr>
        <p:spPr>
          <a:xfrm>
            <a:off x="7852754" y="4791471"/>
            <a:ext cx="1252096" cy="23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588">
              <a:tabLst>
                <a:tab pos="715963" algn="l"/>
              </a:tabLst>
              <a:defRPr/>
            </a:pPr>
            <a:r>
              <a:rPr lang="fr-FR" sz="9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Gotham-Light"/>
              </a:rPr>
              <a:t>Carte de Fidélité</a:t>
            </a:r>
          </a:p>
        </p:txBody>
      </p:sp>
      <p:sp>
        <p:nvSpPr>
          <p:cNvPr id="127" name="Right Arrow 126"/>
          <p:cNvSpPr/>
          <p:nvPr/>
        </p:nvSpPr>
        <p:spPr>
          <a:xfrm>
            <a:off x="6702800" y="5007380"/>
            <a:ext cx="177930" cy="323127"/>
          </a:xfrm>
          <a:prstGeom prst="rightArrow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endParaRPr lang="en-US" sz="1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Right Arrow 127"/>
          <p:cNvSpPr/>
          <p:nvPr/>
        </p:nvSpPr>
        <p:spPr>
          <a:xfrm rot="10800000">
            <a:off x="7725895" y="5007380"/>
            <a:ext cx="177930" cy="323127"/>
          </a:xfrm>
          <a:prstGeom prst="rightArrow">
            <a:avLst/>
          </a:prstGeom>
          <a:solidFill>
            <a:srgbClr val="0070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endParaRPr lang="en-US" sz="1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Right Arrow 128"/>
          <p:cNvSpPr/>
          <p:nvPr/>
        </p:nvSpPr>
        <p:spPr>
          <a:xfrm rot="5400000">
            <a:off x="7222900" y="5558266"/>
            <a:ext cx="192172" cy="299180"/>
          </a:xfrm>
          <a:prstGeom prst="rightArrow">
            <a:avLst/>
          </a:prstGeom>
          <a:gradFill>
            <a:gsLst>
              <a:gs pos="38000">
                <a:srgbClr val="7030A0"/>
              </a:gs>
              <a:gs pos="65000">
                <a:srgbClr val="0070C0">
                  <a:alpha val="70000"/>
                </a:srgbClr>
              </a:gs>
            </a:gsLst>
            <a:lin ang="162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/>
            <a:endParaRPr lang="en-US" sz="1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5143737" y="5733320"/>
            <a:ext cx="42298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588">
              <a:tabLst>
                <a:tab pos="715963" algn="l"/>
              </a:tabLst>
              <a:defRPr/>
            </a:pPr>
            <a:r>
              <a:rPr lang="fr-FR" sz="1100" dirty="0" smtClean="0">
                <a:solidFill>
                  <a:srgbClr val="7030A0"/>
                </a:solidFill>
                <a:latin typeface="Calibri" pitchFamily="34" charset="0"/>
                <a:ea typeface="MS PGothic" pitchFamily="34" charset="-128"/>
                <a:cs typeface="Gotham-Light"/>
              </a:rPr>
              <a:t>Création d’un panel </a:t>
            </a:r>
            <a:r>
              <a:rPr lang="fr-FR" sz="1100" i="1" dirty="0" smtClean="0">
                <a:solidFill>
                  <a:srgbClr val="7030A0"/>
                </a:solidFill>
                <a:latin typeface="Calibri" pitchFamily="34" charset="0"/>
                <a:ea typeface="MS PGothic" pitchFamily="34" charset="-128"/>
                <a:cs typeface="Gotham-Light"/>
              </a:rPr>
              <a:t>single source </a:t>
            </a:r>
            <a:r>
              <a:rPr lang="fr-FR" sz="1100" dirty="0" smtClean="0">
                <a:solidFill>
                  <a:srgbClr val="7030A0"/>
                </a:solidFill>
                <a:latin typeface="Calibri" pitchFamily="34" charset="0"/>
                <a:ea typeface="MS PGothic" pitchFamily="34" charset="-128"/>
                <a:cs typeface="Gotham-Light"/>
              </a:rPr>
              <a:t>à partir des 2 bases de données exclusives à forte valeur ajoutée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44394" y="4293120"/>
            <a:ext cx="4385914" cy="1813087"/>
            <a:chOff x="737825" y="4293120"/>
            <a:chExt cx="4071155" cy="1813087"/>
          </a:xfrm>
        </p:grpSpPr>
        <p:sp>
          <p:nvSpPr>
            <p:cNvPr id="136" name="Rectangle 135"/>
            <p:cNvSpPr/>
            <p:nvPr/>
          </p:nvSpPr>
          <p:spPr bwMode="auto">
            <a:xfrm>
              <a:off x="737825" y="4293120"/>
              <a:ext cx="902715" cy="5407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72000" rIns="7200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b="1" dirty="0" smtClean="0">
                  <a:solidFill>
                    <a:srgbClr val="81922A"/>
                  </a:solidFill>
                  <a:latin typeface="Calibri" pitchFamily="34" charset="0"/>
                  <a:cs typeface="Calibri" pitchFamily="34" charset="0"/>
                </a:rPr>
                <a:t>Technologie mature</a:t>
              </a: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737825" y="4929307"/>
              <a:ext cx="902715" cy="5407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72000" rIns="7200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b="1" dirty="0" smtClean="0">
                  <a:solidFill>
                    <a:schemeClr val="accent3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Technologie assez mature</a:t>
              </a: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737825" y="5565494"/>
              <a:ext cx="902715" cy="5407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72000" rIns="7200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300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Technologie nouvelle</a:t>
              </a: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1706816" y="4293120"/>
              <a:ext cx="3102164" cy="5407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72000" rIns="7200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Ciblage contextuel, ciblage socio-démo</a:t>
              </a: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1706816" y="4929307"/>
              <a:ext cx="3102164" cy="5407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72000" rIns="7200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Ciblage comportemental, </a:t>
              </a:r>
              <a:r>
                <a:rPr lang="fr-F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Retargeting</a:t>
              </a:r>
              <a:endParaRPr lang="fr-FR" sz="1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1706816" y="5565494"/>
              <a:ext cx="3102164" cy="54071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72000" rIns="7200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ct val="120000"/>
              </a:pPr>
              <a:r>
                <a:rPr lang="fr-FR" sz="14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Ciblage par foyer, </a:t>
              </a:r>
              <a:r>
                <a:rPr lang="fr-FR" sz="1400" dirty="0" err="1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Prétargeting</a:t>
              </a:r>
              <a:endParaRPr lang="fr-FR" sz="1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</p:grpSp>
      <p:sp>
        <p:nvSpPr>
          <p:cNvPr id="71" name="Isosceles Triangle 70"/>
          <p:cNvSpPr/>
          <p:nvPr/>
        </p:nvSpPr>
        <p:spPr bwMode="auto">
          <a:xfrm>
            <a:off x="6036005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74" name="Isosceles Triangle 73"/>
          <p:cNvSpPr/>
          <p:nvPr/>
        </p:nvSpPr>
        <p:spPr bwMode="auto">
          <a:xfrm>
            <a:off x="4330501" y="2890090"/>
            <a:ext cx="413908" cy="117870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Zoom sur le marché du mobile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1988" y="6511925"/>
            <a:ext cx="2894012" cy="201613"/>
          </a:xfrm>
        </p:spPr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711950"/>
            <a:ext cx="2311400" cy="117475"/>
          </a:xfrm>
        </p:spPr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94914" name="think-cell Slide" r:id="rId15" imgW="270" imgH="270" progId="TCLayout.ActiveDocument.1">
              <p:embed/>
            </p:oleObj>
          </a:graphicData>
        </a:graphic>
      </p:graphicFrame>
      <p:sp>
        <p:nvSpPr>
          <p:cNvPr id="39" name="Rectangle 38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>
              <a:lnSpc>
                <a:spcPct val="90000"/>
              </a:lnSpc>
            </a:pPr>
            <a:endParaRPr lang="fr-FR" sz="14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50838" y="1536700"/>
            <a:ext cx="4265732" cy="186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340204" y="1063625"/>
            <a:ext cx="4276365" cy="456064"/>
            <a:chOff x="-2968752" y="1127788"/>
            <a:chExt cx="4176840" cy="456064"/>
          </a:xfrm>
        </p:grpSpPr>
        <p:pic>
          <p:nvPicPr>
            <p:cNvPr id="46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48" name="Rectangle 47"/>
            <p:cNvSpPr/>
            <p:nvPr>
              <p:custDataLst>
                <p:tags r:id="rId13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Audiences vs. investissements : le décalage persiste</a:t>
              </a:r>
            </a:p>
          </p:txBody>
        </p:sp>
      </p:grpSp>
      <p:sp>
        <p:nvSpPr>
          <p:cNvPr id="69" name="TextBox 68"/>
          <p:cNvSpPr txBox="1"/>
          <p:nvPr/>
        </p:nvSpPr>
        <p:spPr bwMode="auto">
          <a:xfrm>
            <a:off x="658617" y="1580249"/>
            <a:ext cx="1784463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Audiences </a:t>
            </a:r>
            <a:r>
              <a:rPr lang="fr-FR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dédupliquées</a:t>
            </a: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du top 20 des groupes</a:t>
            </a:r>
          </a:p>
          <a:p>
            <a:pPr algn="ctr">
              <a:lnSpc>
                <a:spcPct val="90000"/>
              </a:lnSpc>
            </a:pPr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(en millions de VU)</a:t>
            </a:r>
          </a:p>
        </p:txBody>
      </p:sp>
      <p:sp>
        <p:nvSpPr>
          <p:cNvPr id="70" name="TextBox 69"/>
          <p:cNvSpPr txBox="1"/>
          <p:nvPr/>
        </p:nvSpPr>
        <p:spPr bwMode="auto">
          <a:xfrm>
            <a:off x="2783249" y="1628750"/>
            <a:ext cx="155170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Investissements </a:t>
            </a: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2012</a:t>
            </a:r>
          </a:p>
          <a:p>
            <a:pPr algn="ctr">
              <a:lnSpc>
                <a:spcPct val="90000"/>
              </a:lnSpc>
            </a:pPr>
            <a:r>
              <a:rPr lang="fr-FR" sz="11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(en M€)</a:t>
            </a:r>
          </a:p>
        </p:txBody>
      </p:sp>
      <p:sp>
        <p:nvSpPr>
          <p:cNvPr id="71" name="TextBox 70"/>
          <p:cNvSpPr txBox="1"/>
          <p:nvPr/>
        </p:nvSpPr>
        <p:spPr bwMode="auto">
          <a:xfrm>
            <a:off x="473511" y="3090580"/>
            <a:ext cx="2250937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Source : Médiamétrie/</a:t>
            </a:r>
            <a:r>
              <a:rPr lang="fr-FR" sz="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Netratings</a:t>
            </a: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, nov. 2012</a:t>
            </a:r>
          </a:p>
          <a:p>
            <a:pPr>
              <a:lnSpc>
                <a:spcPct val="90000"/>
              </a:lnSpc>
            </a:pPr>
            <a:r>
              <a:rPr lang="fr-FR" sz="9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Niveau parents</a:t>
            </a:r>
          </a:p>
        </p:txBody>
      </p:sp>
      <p:grpSp>
        <p:nvGrpSpPr>
          <p:cNvPr id="5" name="Group 14"/>
          <p:cNvGrpSpPr/>
          <p:nvPr/>
        </p:nvGrpSpPr>
        <p:grpSpPr>
          <a:xfrm>
            <a:off x="5008214" y="1063625"/>
            <a:ext cx="4552496" cy="456064"/>
            <a:chOff x="-2968752" y="1127788"/>
            <a:chExt cx="4176840" cy="456064"/>
          </a:xfrm>
        </p:grpSpPr>
        <p:pic>
          <p:nvPicPr>
            <p:cNvPr id="78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79" name="Rectangle 78"/>
            <p:cNvSpPr/>
            <p:nvPr>
              <p:custDataLst>
                <p:tags r:id="rId11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Cependant les signes de dynamisme s’accumulent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5018567" y="1536699"/>
            <a:ext cx="4531509" cy="4947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 norme HTML 5 se stabilise et le responsive design se généralise</a:t>
            </a: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 marché du M-commerce a été multiplié par 4 depuis le 1</a:t>
            </a:r>
            <a:r>
              <a:rPr lang="fr-FR" sz="12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er</a:t>
            </a: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trimestre 2011 (FEVAD)</a:t>
            </a: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Les annonceurs s’approprient les nouvelles capacités qu’apportent le </a:t>
            </a:r>
            <a:r>
              <a:rPr lang="fr-FR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smartphone</a:t>
            </a: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pour le drive-to-store qui tirent notamment les budgets de </a:t>
            </a:r>
            <a:r>
              <a:rPr lang="fr-FR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trade</a:t>
            </a: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marketing</a:t>
            </a: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1280490" y="2123913"/>
            <a:ext cx="427750" cy="21430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9%</a:t>
            </a:r>
          </a:p>
        </p:txBody>
      </p:sp>
      <p:sp>
        <p:nvSpPr>
          <p:cNvPr id="94" name="Oval 93"/>
          <p:cNvSpPr/>
          <p:nvPr/>
        </p:nvSpPr>
        <p:spPr bwMode="auto">
          <a:xfrm>
            <a:off x="3332979" y="2028911"/>
            <a:ext cx="427750" cy="21430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rPr>
              <a:t>1,8%</a:t>
            </a:r>
          </a:p>
        </p:txBody>
      </p:sp>
      <p:sp>
        <p:nvSpPr>
          <p:cNvPr id="98" name="Rectangle 97"/>
          <p:cNvSpPr/>
          <p:nvPr/>
        </p:nvSpPr>
        <p:spPr>
          <a:xfrm>
            <a:off x="861901" y="1216025"/>
            <a:ext cx="3907068" cy="443198"/>
          </a:xfrm>
          <a:prstGeom prst="rect">
            <a:avLst/>
          </a:prstGeom>
        </p:spPr>
        <p:txBody>
          <a:bodyPr wrap="square" t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fr-FR" sz="1600" b="1" i="1" dirty="0" smtClean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0" name="Picture 2" descr="D:\Bkp\d\D Drive\Shilpa\LIVE JOBS\2012\6. June\26 June. Alinda Diepveen (NL)\Elements set\2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6200000">
            <a:off x="3469659" y="3875034"/>
            <a:ext cx="2733855" cy="343252"/>
          </a:xfrm>
          <a:prstGeom prst="downArrow">
            <a:avLst>
              <a:gd name="adj1" fmla="val 50000"/>
              <a:gd name="adj2" fmla="val 100000"/>
            </a:avLst>
          </a:prstGeom>
          <a:noFill/>
        </p:spPr>
      </p:pic>
      <p:pic>
        <p:nvPicPr>
          <p:cNvPr id="195593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01736" y="4509150"/>
            <a:ext cx="1008140" cy="12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9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53949" y="5589618"/>
            <a:ext cx="601396" cy="2751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 bwMode="auto">
          <a:xfrm>
            <a:off x="5201887" y="5865213"/>
            <a:ext cx="14005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Invitation BMW pour le mondial de l’automobile via la </a:t>
            </a:r>
            <a:r>
              <a:rPr lang="fr-FR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Passbook</a:t>
            </a:r>
            <a:endParaRPr lang="fr-FR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2792700" y="3126643"/>
            <a:ext cx="1606529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Source : Capgemini Consulting</a:t>
            </a:r>
            <a:endParaRPr lang="fr-FR" sz="9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6670607" y="6021360"/>
            <a:ext cx="118565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Format publicitaire interactif en HTML5</a:t>
            </a:r>
          </a:p>
        </p:txBody>
      </p:sp>
      <p:grpSp>
        <p:nvGrpSpPr>
          <p:cNvPr id="7" name="Group 108"/>
          <p:cNvGrpSpPr/>
          <p:nvPr/>
        </p:nvGrpSpPr>
        <p:grpSpPr>
          <a:xfrm>
            <a:off x="6738356" y="4167963"/>
            <a:ext cx="1012018" cy="1884936"/>
            <a:chOff x="8676456" y="1916832"/>
            <a:chExt cx="2880320" cy="5364744"/>
          </a:xfrm>
        </p:grpSpPr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456" y="1916832"/>
              <a:ext cx="2880320" cy="5364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Soge3.avi">
              <a:hlinkClick r:id="" action="ppaction://media"/>
            </p:cNvPr>
            <p:cNvPicPr preferRelativeResize="0">
              <a:picLocks/>
            </p:cNvPicPr>
            <p:nvPr>
              <a:videoFile r:link="rId9"/>
              <p:extLst>
                <p:ext uri="{DAA4B4D4-6D71-4841-9C94-3DE7FCFB9230}">
                  <p14:media xmlns:p14="http://schemas.microsoft.com/office/powerpoint/2010/main" xmlns="" r:embed="rId101"/>
                </p:ext>
              </p:extLst>
            </p:nvPr>
          </p:nvPicPr>
          <p:blipFill rotWithShape="1">
            <a:blip r:embed="rId102" cstate="print"/>
            <a:srcRect/>
            <a:stretch/>
          </p:blipFill>
          <p:spPr>
            <a:xfrm>
              <a:off x="8892480" y="2708920"/>
              <a:ext cx="2408660" cy="3754702"/>
            </a:xfrm>
            <a:prstGeom prst="rect">
              <a:avLst/>
            </a:prstGeom>
          </p:spPr>
        </p:pic>
      </p:grpSp>
      <p:sp>
        <p:nvSpPr>
          <p:cNvPr id="99" name="Rectangle 98"/>
          <p:cNvSpPr/>
          <p:nvPr/>
        </p:nvSpPr>
        <p:spPr>
          <a:xfrm>
            <a:off x="371473" y="158750"/>
            <a:ext cx="8395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6A1A41"/>
                </a:solidFill>
                <a:latin typeface="Calibri" pitchFamily="34" charset="0"/>
                <a:ea typeface="+mj-ea"/>
              </a:rPr>
              <a:t> </a:t>
            </a:r>
            <a:endParaRPr lang="fr-FR" dirty="0"/>
          </a:p>
        </p:txBody>
      </p:sp>
      <p:pic>
        <p:nvPicPr>
          <p:cNvPr id="104" name="Picture 42" descr="http://img2.generation-nt.com/sfr-regie-logo_00C7000000654581.jpg"/>
          <p:cNvPicPr>
            <a:picLocks noChangeAspect="1" noChangeArrowheads="1"/>
          </p:cNvPicPr>
          <p:nvPr/>
        </p:nvPicPr>
        <p:blipFill>
          <a:blip r:embed="rId103" cstate="print">
            <a:clrChange>
              <a:clrFrom>
                <a:srgbClr val="F1FDF3"/>
              </a:clrFrom>
              <a:clrTo>
                <a:srgbClr val="F1FD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65210" y="3850427"/>
            <a:ext cx="775348" cy="37702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48" name="TextBox 147"/>
          <p:cNvSpPr txBox="1"/>
          <p:nvPr/>
        </p:nvSpPr>
        <p:spPr bwMode="auto">
          <a:xfrm>
            <a:off x="7805217" y="6066472"/>
            <a:ext cx="1684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Format pré-roll vidéo sur la web-</a:t>
            </a:r>
            <a:r>
              <a:rPr lang="fr-FR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app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iPhone</a:t>
            </a:r>
            <a:r>
              <a:rPr lang="fr-FR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 </a:t>
            </a:r>
            <a:r>
              <a:rPr lang="fr-FR"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Dailymotion</a:t>
            </a:r>
            <a:endParaRPr lang="fr-FR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 bwMode="auto">
          <a:xfrm>
            <a:off x="5188688" y="3140960"/>
            <a:ext cx="4157331" cy="60019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5"/>
            </a:solidFill>
          </a:ln>
          <a:effectLst>
            <a:outerShdw blurRad="50800" dist="38099" dir="2700015" rotWithShape="0">
              <a:scrgbClr r="0" g="0" b="0">
                <a:alpha val="40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 lancement des offres 4G grand public va permettre l’accélération de la publicité vidéo courant 2013</a:t>
            </a:r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955676" y="2671949"/>
            <a:ext cx="365125" cy="171578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4922" name="Rectangle 10"/>
          <p:cNvSpPr>
            <a:spLocks noChangeArrowheads="1"/>
          </p:cNvSpPr>
          <p:nvPr/>
        </p:nvSpPr>
        <p:spPr bwMode="auto">
          <a:xfrm>
            <a:off x="1587501" y="2499038"/>
            <a:ext cx="354013" cy="344488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817563" y="2843526"/>
            <a:ext cx="1262063" cy="1588"/>
          </a:xfrm>
          <a:prstGeom prst="line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1636713" y="2896641"/>
            <a:ext cx="2877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Web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25" name="Rectangle 13"/>
          <p:cNvSpPr>
            <a:spLocks noChangeArrowheads="1"/>
          </p:cNvSpPr>
          <p:nvPr/>
        </p:nvSpPr>
        <p:spPr bwMode="auto">
          <a:xfrm>
            <a:off x="1699476" y="2281551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43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906463" y="2896641"/>
            <a:ext cx="44082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Mobile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1051386" y="2464099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2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21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32" name="Rectangle 20"/>
          <p:cNvSpPr>
            <a:spLocks noChangeArrowheads="1"/>
          </p:cNvSpPr>
          <p:nvPr/>
        </p:nvSpPr>
        <p:spPr bwMode="auto">
          <a:xfrm>
            <a:off x="3030538" y="2849385"/>
            <a:ext cx="347662" cy="9525"/>
          </a:xfrm>
          <a:prstGeom prst="rect">
            <a:avLst/>
          </a:prstGeom>
          <a:solidFill>
            <a:srgbClr val="774A39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294933" name="Rectangle 21"/>
          <p:cNvSpPr>
            <a:spLocks noChangeArrowheads="1"/>
          </p:cNvSpPr>
          <p:nvPr/>
        </p:nvSpPr>
        <p:spPr bwMode="auto">
          <a:xfrm>
            <a:off x="3640138" y="2435538"/>
            <a:ext cx="347662" cy="431800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294934" name="Line 2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898775" y="2867338"/>
            <a:ext cx="1230312" cy="158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294935" name="Rectangle 23"/>
          <p:cNvSpPr>
            <a:spLocks noChangeArrowheads="1"/>
          </p:cNvSpPr>
          <p:nvPr/>
        </p:nvSpPr>
        <p:spPr bwMode="auto">
          <a:xfrm>
            <a:off x="3124200" y="2670488"/>
            <a:ext cx="15709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48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36" name="Rectangle 24"/>
          <p:cNvSpPr>
            <a:spLocks noChangeArrowheads="1"/>
          </p:cNvSpPr>
          <p:nvPr/>
        </p:nvSpPr>
        <p:spPr bwMode="auto">
          <a:xfrm>
            <a:off x="3687763" y="2896641"/>
            <a:ext cx="2877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Web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3649663" y="2227575"/>
            <a:ext cx="34945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</a:t>
            </a:r>
            <a:r>
              <a:rPr kumimoji="0" lang="fr-FR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652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94938" name="Rectangle 26"/>
          <p:cNvSpPr>
            <a:spLocks noChangeArrowheads="1"/>
          </p:cNvSpPr>
          <p:nvPr/>
        </p:nvSpPr>
        <p:spPr bwMode="auto">
          <a:xfrm>
            <a:off x="2982913" y="2896641"/>
            <a:ext cx="44082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Mobile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pSp>
        <p:nvGrpSpPr>
          <p:cNvPr id="113" name="Group 14"/>
          <p:cNvGrpSpPr/>
          <p:nvPr/>
        </p:nvGrpSpPr>
        <p:grpSpPr>
          <a:xfrm>
            <a:off x="340204" y="3489895"/>
            <a:ext cx="4276365" cy="456064"/>
            <a:chOff x="-2968752" y="1127788"/>
            <a:chExt cx="4176840" cy="456064"/>
          </a:xfrm>
        </p:grpSpPr>
        <p:pic>
          <p:nvPicPr>
            <p:cNvPr id="114" name="Picture 2" descr="D:\Bkp\d\D Drive\Shilpa\LIVE JOBS\2012\6. June\26 June. Alinda Diepveen (NL)\Elements set\22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-2968752" y="1128088"/>
              <a:ext cx="4176840" cy="455764"/>
            </a:xfrm>
            <a:prstGeom prst="rect">
              <a:avLst/>
            </a:prstGeom>
            <a:noFill/>
          </p:spPr>
        </p:pic>
        <p:sp>
          <p:nvSpPr>
            <p:cNvPr id="115" name="Rectangle 114"/>
            <p:cNvSpPr/>
            <p:nvPr>
              <p:custDataLst>
                <p:tags r:id="rId8"/>
              </p:custDataLst>
            </p:nvPr>
          </p:nvSpPr>
          <p:spPr>
            <a:xfrm>
              <a:off x="-2608050" y="1127788"/>
              <a:ext cx="3816138" cy="443198"/>
            </a:xfrm>
            <a:prstGeom prst="rect">
              <a:avLst/>
            </a:prstGeom>
          </p:spPr>
          <p:txBody>
            <a:bodyPr wrap="square" tIns="0" bIns="0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600" b="1" i="1" dirty="0" smtClean="0">
                  <a:solidFill>
                    <a:schemeClr val="bg2"/>
                  </a:solidFill>
                  <a:latin typeface="+mj-lt"/>
                </a:rPr>
                <a:t>Un retard du mobile par rapport aux autres marchés avancés</a:t>
              </a: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371473" y="3933093"/>
            <a:ext cx="4265732" cy="25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66700" indent="-26670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 mobile en France (+30% en 2012) n’est pas aussi dynamique que sur les autres marchés avancés</a:t>
            </a:r>
          </a:p>
        </p:txBody>
      </p:sp>
      <p:sp>
        <p:nvSpPr>
          <p:cNvPr id="141" name="TextBox 140"/>
          <p:cNvSpPr txBox="1"/>
          <p:nvPr/>
        </p:nvSpPr>
        <p:spPr bwMode="auto">
          <a:xfrm>
            <a:off x="8754855" y="44530"/>
            <a:ext cx="526106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Mobile</a:t>
            </a:r>
          </a:p>
        </p:txBody>
      </p:sp>
      <p:sp>
        <p:nvSpPr>
          <p:cNvPr id="142" name="AutoShape 34"/>
          <p:cNvSpPr>
            <a:spLocks noChangeArrowheads="1"/>
          </p:cNvSpPr>
          <p:nvPr/>
        </p:nvSpPr>
        <p:spPr bwMode="auto">
          <a:xfrm rot="16573931">
            <a:off x="8801015" y="82901"/>
            <a:ext cx="428119" cy="791318"/>
          </a:xfrm>
          <a:custGeom>
            <a:avLst/>
            <a:gdLst>
              <a:gd name="T0" fmla="*/ 0 w 21600"/>
              <a:gd name="T1" fmla="*/ 1 h 21600"/>
              <a:gd name="T2" fmla="*/ 0 w 21600"/>
              <a:gd name="T3" fmla="*/ 2 h 21600"/>
              <a:gd name="T4" fmla="*/ 0 w 21600"/>
              <a:gd name="T5" fmla="*/ 1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5 w 21600"/>
              <a:gd name="T13" fmla="*/ 5039 h 21600"/>
              <a:gd name="T14" fmla="*/ 16565 w 21600"/>
              <a:gd name="T15" fmla="*/ 165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471" y="21600"/>
                </a:lnTo>
                <a:lnTo>
                  <a:pt x="15129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8900000" scaled="1"/>
            <a:tileRect/>
          </a:gradFill>
          <a:ln w="9525" cap="flat" cmpd="sng" algn="ctr">
            <a:noFill/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266700" indent="-2667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tabLst>
                <a:tab pos="9058275" algn="l"/>
              </a:tabLst>
              <a:defRPr/>
            </a:pPr>
            <a:endParaRPr lang="fr-FR" sz="1400">
              <a:solidFill>
                <a:schemeClr val="dk1"/>
              </a:solidFill>
              <a:latin typeface="+mj-lt"/>
              <a:cs typeface="+mn-cs"/>
            </a:endParaRPr>
          </a:p>
        </p:txBody>
      </p:sp>
      <p:sp>
        <p:nvSpPr>
          <p:cNvPr id="143" name="Line 35"/>
          <p:cNvSpPr>
            <a:spLocks noChangeShapeType="1"/>
          </p:cNvSpPr>
          <p:nvPr/>
        </p:nvSpPr>
        <p:spPr bwMode="auto">
          <a:xfrm rot="295771" flipH="1">
            <a:off x="8859110" y="288266"/>
            <a:ext cx="16180" cy="34918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44" name="Line 38"/>
          <p:cNvSpPr>
            <a:spLocks noChangeShapeType="1"/>
          </p:cNvSpPr>
          <p:nvPr/>
        </p:nvSpPr>
        <p:spPr bwMode="auto">
          <a:xfrm rot="295771" flipH="1">
            <a:off x="9114100" y="351559"/>
            <a:ext cx="14115" cy="30363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lIns="36000" rIns="36000" anchor="ctr"/>
          <a:lstStyle/>
          <a:p>
            <a:endParaRPr lang="fr-FR" sz="2000">
              <a:latin typeface="+mj-lt"/>
            </a:endParaRPr>
          </a:p>
        </p:txBody>
      </p:sp>
      <p:sp>
        <p:nvSpPr>
          <p:cNvPr id="145" name="Freeform 144"/>
          <p:cNvSpPr/>
          <p:nvPr>
            <p:custDataLst>
              <p:tags r:id="rId4"/>
            </p:custDataLst>
          </p:nvPr>
        </p:nvSpPr>
        <p:spPr bwMode="auto">
          <a:xfrm>
            <a:off x="8598645" y="220466"/>
            <a:ext cx="288639" cy="428464"/>
          </a:xfrm>
          <a:custGeom>
            <a:avLst/>
            <a:gdLst>
              <a:gd name="connsiteX0" fmla="*/ 546265 w 3431969"/>
              <a:gd name="connsiteY0" fmla="*/ 0 h 5094514"/>
              <a:gd name="connsiteX1" fmla="*/ 0 w 3431969"/>
              <a:gd name="connsiteY1" fmla="*/ 5094514 h 5094514"/>
              <a:gd name="connsiteX2" fmla="*/ 2897580 w 3431969"/>
              <a:gd name="connsiteY2" fmla="*/ 4952010 h 5094514"/>
              <a:gd name="connsiteX3" fmla="*/ 3431969 w 3431969"/>
              <a:gd name="connsiteY3" fmla="*/ 831273 h 5094514"/>
              <a:gd name="connsiteX4" fmla="*/ 546265 w 3431969"/>
              <a:gd name="connsiteY4" fmla="*/ 0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969" h="5094514">
                <a:moveTo>
                  <a:pt x="546265" y="0"/>
                </a:moveTo>
                <a:lnTo>
                  <a:pt x="0" y="5094514"/>
                </a:lnTo>
                <a:lnTo>
                  <a:pt x="2897580" y="4952010"/>
                </a:lnTo>
                <a:lnTo>
                  <a:pt x="3431969" y="831273"/>
                </a:lnTo>
                <a:lnTo>
                  <a:pt x="546265" y="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46" name="Freeform 145"/>
          <p:cNvSpPr/>
          <p:nvPr>
            <p:custDataLst>
              <p:tags r:id="rId5"/>
            </p:custDataLst>
          </p:nvPr>
        </p:nvSpPr>
        <p:spPr bwMode="auto">
          <a:xfrm>
            <a:off x="9109006" y="361290"/>
            <a:ext cx="308614" cy="262671"/>
          </a:xfrm>
          <a:custGeom>
            <a:avLst/>
            <a:gdLst>
              <a:gd name="connsiteX0" fmla="*/ 415637 w 3669476"/>
              <a:gd name="connsiteY0" fmla="*/ 0 h 3123210"/>
              <a:gd name="connsiteX1" fmla="*/ 0 w 3669476"/>
              <a:gd name="connsiteY1" fmla="*/ 3123210 h 3123210"/>
              <a:gd name="connsiteX2" fmla="*/ 3455720 w 3669476"/>
              <a:gd name="connsiteY2" fmla="*/ 2921329 h 3123210"/>
              <a:gd name="connsiteX3" fmla="*/ 3669476 w 3669476"/>
              <a:gd name="connsiteY3" fmla="*/ 890649 h 3123210"/>
              <a:gd name="connsiteX4" fmla="*/ 415637 w 3669476"/>
              <a:gd name="connsiteY4" fmla="*/ 0 h 31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9476" h="3123210">
                <a:moveTo>
                  <a:pt x="415637" y="0"/>
                </a:moveTo>
                <a:lnTo>
                  <a:pt x="0" y="3123210"/>
                </a:lnTo>
                <a:lnTo>
                  <a:pt x="3455720" y="2921329"/>
                </a:lnTo>
                <a:lnTo>
                  <a:pt x="3669476" y="890649"/>
                </a:lnTo>
                <a:lnTo>
                  <a:pt x="415637" y="0"/>
                </a:lnTo>
                <a:close/>
              </a:path>
            </a:pathLst>
          </a:custGeom>
          <a:solidFill>
            <a:srgbClr val="B10034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50" name="Freeform 149"/>
          <p:cNvSpPr/>
          <p:nvPr>
            <p:custDataLst>
              <p:tags r:id="rId6"/>
            </p:custDataLst>
          </p:nvPr>
        </p:nvSpPr>
        <p:spPr bwMode="auto">
          <a:xfrm>
            <a:off x="8847334" y="290379"/>
            <a:ext cx="291635" cy="343570"/>
          </a:xfrm>
          <a:custGeom>
            <a:avLst/>
            <a:gdLst>
              <a:gd name="connsiteX0" fmla="*/ 546265 w 3467595"/>
              <a:gd name="connsiteY0" fmla="*/ 0 h 4085111"/>
              <a:gd name="connsiteX1" fmla="*/ 0 w 3467595"/>
              <a:gd name="connsiteY1" fmla="*/ 4085111 h 4085111"/>
              <a:gd name="connsiteX2" fmla="*/ 3051959 w 3467595"/>
              <a:gd name="connsiteY2" fmla="*/ 3966358 h 4085111"/>
              <a:gd name="connsiteX3" fmla="*/ 3467595 w 3467595"/>
              <a:gd name="connsiteY3" fmla="*/ 843148 h 4085111"/>
              <a:gd name="connsiteX4" fmla="*/ 546265 w 3467595"/>
              <a:gd name="connsiteY4" fmla="*/ 0 h 408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95" h="4085111">
                <a:moveTo>
                  <a:pt x="546265" y="0"/>
                </a:moveTo>
                <a:lnTo>
                  <a:pt x="0" y="4085111"/>
                </a:lnTo>
                <a:lnTo>
                  <a:pt x="3051959" y="3966358"/>
                </a:lnTo>
                <a:lnTo>
                  <a:pt x="3467595" y="843148"/>
                </a:lnTo>
                <a:lnTo>
                  <a:pt x="54626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 bwMode="auto">
          <a:xfrm>
            <a:off x="8372695" y="687566"/>
            <a:ext cx="604653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Visibilité</a:t>
            </a:r>
          </a:p>
        </p:txBody>
      </p:sp>
      <p:sp>
        <p:nvSpPr>
          <p:cNvPr id="152" name="TextBox 151"/>
          <p:cNvSpPr txBox="1"/>
          <p:nvPr/>
        </p:nvSpPr>
        <p:spPr bwMode="auto">
          <a:xfrm>
            <a:off x="8924183" y="687566"/>
            <a:ext cx="806631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b="1" dirty="0" smtClean="0">
                <a:solidFill>
                  <a:srgbClr val="B10034"/>
                </a:solidFill>
                <a:latin typeface="Calibri" pitchFamily="34" charset="0"/>
                <a:cs typeface="Calibri" pitchFamily="34" charset="0"/>
              </a:rPr>
              <a:t>Performance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410965" y="6308448"/>
            <a:ext cx="1085555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Source : </a:t>
            </a:r>
            <a:r>
              <a:rPr lang="fr-FR" sz="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itchFamily="34" charset="0"/>
              </a:rPr>
              <a:t>eMarketer</a:t>
            </a:r>
            <a:endParaRPr lang="fr-FR" sz="900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49065" y="158750"/>
            <a:ext cx="8023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6A1A41"/>
                </a:solidFill>
                <a:latin typeface="Calibri" pitchFamily="34" charset="0"/>
              </a:rPr>
              <a:t>En France, le marché du mobile reste sous exploité</a:t>
            </a:r>
          </a:p>
        </p:txBody>
      </p:sp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04" cstate="print"/>
          <a:srcRect/>
          <a:stretch>
            <a:fillRect/>
          </a:stretch>
        </p:blipFill>
        <p:spPr bwMode="auto">
          <a:xfrm>
            <a:off x="8157815" y="4210494"/>
            <a:ext cx="1044196" cy="190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" name="TextBox 111"/>
          <p:cNvSpPr txBox="1"/>
          <p:nvPr/>
        </p:nvSpPr>
        <p:spPr bwMode="auto">
          <a:xfrm>
            <a:off x="843725" y="4422127"/>
            <a:ext cx="81304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USA</a:t>
            </a:r>
          </a:p>
          <a:p>
            <a:pPr algn="ctr">
              <a:lnSpc>
                <a:spcPct val="90000"/>
              </a:lnSpc>
            </a:pP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(en Mds$)</a:t>
            </a:r>
            <a:endParaRPr lang="fr-FR" sz="11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7" name="Freeform 17"/>
          <p:cNvSpPr>
            <a:spLocks noEditPoints="1"/>
          </p:cNvSpPr>
          <p:nvPr/>
        </p:nvSpPr>
        <p:spPr bwMode="auto">
          <a:xfrm>
            <a:off x="1203825" y="4813630"/>
            <a:ext cx="561310" cy="549021"/>
          </a:xfrm>
          <a:custGeom>
            <a:avLst/>
            <a:gdLst/>
            <a:ahLst/>
            <a:cxnLst>
              <a:cxn ang="0">
                <a:pos x="0" y="381"/>
              </a:cxn>
              <a:cxn ang="0">
                <a:pos x="309" y="23"/>
              </a:cxn>
              <a:cxn ang="0">
                <a:pos x="319" y="33"/>
              </a:cxn>
              <a:cxn ang="0">
                <a:pos x="9" y="390"/>
              </a:cxn>
              <a:cxn ang="0">
                <a:pos x="0" y="381"/>
              </a:cxn>
              <a:cxn ang="0">
                <a:pos x="290" y="19"/>
              </a:cxn>
              <a:cxn ang="0">
                <a:pos x="337" y="0"/>
              </a:cxn>
              <a:cxn ang="0">
                <a:pos x="323" y="47"/>
              </a:cxn>
              <a:cxn ang="0">
                <a:pos x="290" y="19"/>
              </a:cxn>
            </a:cxnLst>
            <a:rect l="0" t="0" r="r" b="b"/>
            <a:pathLst>
              <a:path w="337" h="390">
                <a:moveTo>
                  <a:pt x="0" y="381"/>
                </a:moveTo>
                <a:lnTo>
                  <a:pt x="309" y="23"/>
                </a:lnTo>
                <a:lnTo>
                  <a:pt x="319" y="33"/>
                </a:lnTo>
                <a:lnTo>
                  <a:pt x="9" y="390"/>
                </a:lnTo>
                <a:lnTo>
                  <a:pt x="0" y="381"/>
                </a:lnTo>
                <a:close/>
                <a:moveTo>
                  <a:pt x="290" y="19"/>
                </a:moveTo>
                <a:lnTo>
                  <a:pt x="337" y="0"/>
                </a:lnTo>
                <a:lnTo>
                  <a:pt x="323" y="47"/>
                </a:lnTo>
                <a:lnTo>
                  <a:pt x="29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8" name="Freeform 18"/>
          <p:cNvSpPr>
            <a:spLocks noEditPoints="1"/>
          </p:cNvSpPr>
          <p:nvPr/>
        </p:nvSpPr>
        <p:spPr bwMode="auto">
          <a:xfrm>
            <a:off x="683125" y="5340426"/>
            <a:ext cx="528638" cy="185738"/>
          </a:xfrm>
          <a:custGeom>
            <a:avLst/>
            <a:gdLst/>
            <a:ahLst/>
            <a:cxnLst>
              <a:cxn ang="0">
                <a:pos x="0" y="108"/>
              </a:cxn>
              <a:cxn ang="0">
                <a:pos x="295" y="14"/>
              </a:cxn>
              <a:cxn ang="0">
                <a:pos x="300" y="28"/>
              </a:cxn>
              <a:cxn ang="0">
                <a:pos x="4" y="117"/>
              </a:cxn>
              <a:cxn ang="0">
                <a:pos x="0" y="108"/>
              </a:cxn>
              <a:cxn ang="0">
                <a:pos x="286" y="0"/>
              </a:cxn>
              <a:cxn ang="0">
                <a:pos x="333" y="9"/>
              </a:cxn>
              <a:cxn ang="0">
                <a:pos x="295" y="42"/>
              </a:cxn>
              <a:cxn ang="0">
                <a:pos x="286" y="0"/>
              </a:cxn>
            </a:cxnLst>
            <a:rect l="0" t="0" r="r" b="b"/>
            <a:pathLst>
              <a:path w="333" h="117">
                <a:moveTo>
                  <a:pt x="0" y="108"/>
                </a:moveTo>
                <a:lnTo>
                  <a:pt x="295" y="14"/>
                </a:lnTo>
                <a:lnTo>
                  <a:pt x="300" y="28"/>
                </a:lnTo>
                <a:lnTo>
                  <a:pt x="4" y="117"/>
                </a:lnTo>
                <a:lnTo>
                  <a:pt x="0" y="108"/>
                </a:lnTo>
                <a:close/>
                <a:moveTo>
                  <a:pt x="286" y="0"/>
                </a:moveTo>
                <a:lnTo>
                  <a:pt x="333" y="9"/>
                </a:lnTo>
                <a:lnTo>
                  <a:pt x="295" y="42"/>
                </a:lnTo>
                <a:lnTo>
                  <a:pt x="28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9" name="Freeform 19"/>
          <p:cNvSpPr>
            <a:spLocks/>
          </p:cNvSpPr>
          <p:nvPr/>
        </p:nvSpPr>
        <p:spPr bwMode="auto">
          <a:xfrm>
            <a:off x="1203825" y="4945138"/>
            <a:ext cx="542925" cy="2159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5" y="56"/>
              </a:cxn>
              <a:cxn ang="0">
                <a:pos x="14" y="42"/>
              </a:cxn>
              <a:cxn ang="0">
                <a:pos x="28" y="28"/>
              </a:cxn>
              <a:cxn ang="0">
                <a:pos x="51" y="19"/>
              </a:cxn>
              <a:cxn ang="0">
                <a:pos x="103" y="5"/>
              </a:cxn>
              <a:cxn ang="0">
                <a:pos x="173" y="0"/>
              </a:cxn>
              <a:cxn ang="0">
                <a:pos x="173" y="0"/>
              </a:cxn>
              <a:cxn ang="0">
                <a:pos x="239" y="5"/>
              </a:cxn>
              <a:cxn ang="0">
                <a:pos x="290" y="19"/>
              </a:cxn>
              <a:cxn ang="0">
                <a:pos x="314" y="28"/>
              </a:cxn>
              <a:cxn ang="0">
                <a:pos x="328" y="42"/>
              </a:cxn>
              <a:cxn ang="0">
                <a:pos x="337" y="56"/>
              </a:cxn>
              <a:cxn ang="0">
                <a:pos x="342" y="70"/>
              </a:cxn>
              <a:cxn ang="0">
                <a:pos x="342" y="70"/>
              </a:cxn>
              <a:cxn ang="0">
                <a:pos x="342" y="70"/>
              </a:cxn>
              <a:cxn ang="0">
                <a:pos x="337" y="80"/>
              </a:cxn>
              <a:cxn ang="0">
                <a:pos x="328" y="94"/>
              </a:cxn>
              <a:cxn ang="0">
                <a:pos x="314" y="108"/>
              </a:cxn>
              <a:cxn ang="0">
                <a:pos x="290" y="117"/>
              </a:cxn>
              <a:cxn ang="0">
                <a:pos x="239" y="131"/>
              </a:cxn>
              <a:cxn ang="0">
                <a:pos x="173" y="136"/>
              </a:cxn>
              <a:cxn ang="0">
                <a:pos x="173" y="136"/>
              </a:cxn>
              <a:cxn ang="0">
                <a:pos x="173" y="136"/>
              </a:cxn>
              <a:cxn ang="0">
                <a:pos x="103" y="131"/>
              </a:cxn>
              <a:cxn ang="0">
                <a:pos x="51" y="117"/>
              </a:cxn>
              <a:cxn ang="0">
                <a:pos x="28" y="108"/>
              </a:cxn>
              <a:cxn ang="0">
                <a:pos x="14" y="94"/>
              </a:cxn>
              <a:cxn ang="0">
                <a:pos x="5" y="80"/>
              </a:cxn>
              <a:cxn ang="0">
                <a:pos x="0" y="70"/>
              </a:cxn>
              <a:cxn ang="0">
                <a:pos x="0" y="70"/>
              </a:cxn>
              <a:cxn ang="0">
                <a:pos x="0" y="70"/>
              </a:cxn>
            </a:cxnLst>
            <a:rect l="0" t="0" r="r" b="b"/>
            <a:pathLst>
              <a:path w="342" h="136">
                <a:moveTo>
                  <a:pt x="0" y="70"/>
                </a:moveTo>
                <a:lnTo>
                  <a:pt x="5" y="56"/>
                </a:lnTo>
                <a:lnTo>
                  <a:pt x="14" y="42"/>
                </a:lnTo>
                <a:lnTo>
                  <a:pt x="28" y="28"/>
                </a:lnTo>
                <a:lnTo>
                  <a:pt x="51" y="19"/>
                </a:lnTo>
                <a:lnTo>
                  <a:pt x="103" y="5"/>
                </a:lnTo>
                <a:lnTo>
                  <a:pt x="173" y="0"/>
                </a:lnTo>
                <a:lnTo>
                  <a:pt x="173" y="0"/>
                </a:lnTo>
                <a:lnTo>
                  <a:pt x="239" y="5"/>
                </a:lnTo>
                <a:lnTo>
                  <a:pt x="290" y="19"/>
                </a:lnTo>
                <a:lnTo>
                  <a:pt x="314" y="28"/>
                </a:lnTo>
                <a:lnTo>
                  <a:pt x="328" y="42"/>
                </a:lnTo>
                <a:lnTo>
                  <a:pt x="337" y="56"/>
                </a:lnTo>
                <a:lnTo>
                  <a:pt x="342" y="70"/>
                </a:lnTo>
                <a:lnTo>
                  <a:pt x="342" y="70"/>
                </a:lnTo>
                <a:lnTo>
                  <a:pt x="342" y="70"/>
                </a:lnTo>
                <a:lnTo>
                  <a:pt x="337" y="80"/>
                </a:lnTo>
                <a:lnTo>
                  <a:pt x="328" y="94"/>
                </a:lnTo>
                <a:lnTo>
                  <a:pt x="314" y="108"/>
                </a:lnTo>
                <a:lnTo>
                  <a:pt x="290" y="117"/>
                </a:lnTo>
                <a:lnTo>
                  <a:pt x="239" y="131"/>
                </a:lnTo>
                <a:lnTo>
                  <a:pt x="173" y="136"/>
                </a:lnTo>
                <a:lnTo>
                  <a:pt x="173" y="136"/>
                </a:lnTo>
                <a:lnTo>
                  <a:pt x="173" y="136"/>
                </a:lnTo>
                <a:lnTo>
                  <a:pt x="103" y="131"/>
                </a:lnTo>
                <a:lnTo>
                  <a:pt x="51" y="117"/>
                </a:lnTo>
                <a:lnTo>
                  <a:pt x="28" y="108"/>
                </a:lnTo>
                <a:lnTo>
                  <a:pt x="14" y="94"/>
                </a:lnTo>
                <a:lnTo>
                  <a:pt x="5" y="80"/>
                </a:lnTo>
                <a:lnTo>
                  <a:pt x="0" y="70"/>
                </a:lnTo>
                <a:lnTo>
                  <a:pt x="0" y="70"/>
                </a:lnTo>
                <a:lnTo>
                  <a:pt x="0" y="7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0" name="Freeform 20"/>
          <p:cNvSpPr>
            <a:spLocks noEditPoints="1"/>
          </p:cNvSpPr>
          <p:nvPr/>
        </p:nvSpPr>
        <p:spPr bwMode="auto">
          <a:xfrm>
            <a:off x="1203825" y="4945138"/>
            <a:ext cx="550863" cy="223838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0" y="61"/>
              </a:cxn>
              <a:cxn ang="0">
                <a:pos x="0" y="52"/>
              </a:cxn>
              <a:cxn ang="0">
                <a:pos x="14" y="42"/>
              </a:cxn>
              <a:cxn ang="0">
                <a:pos x="28" y="28"/>
              </a:cxn>
              <a:cxn ang="0">
                <a:pos x="75" y="9"/>
              </a:cxn>
              <a:cxn ang="0">
                <a:pos x="136" y="0"/>
              </a:cxn>
              <a:cxn ang="0">
                <a:pos x="206" y="0"/>
              </a:cxn>
              <a:cxn ang="0">
                <a:pos x="267" y="9"/>
              </a:cxn>
              <a:cxn ang="0">
                <a:pos x="314" y="28"/>
              </a:cxn>
              <a:cxn ang="0">
                <a:pos x="328" y="42"/>
              </a:cxn>
              <a:cxn ang="0">
                <a:pos x="342" y="52"/>
              </a:cxn>
              <a:cxn ang="0">
                <a:pos x="342" y="61"/>
              </a:cxn>
              <a:cxn ang="0">
                <a:pos x="347" y="66"/>
              </a:cxn>
              <a:cxn ang="0">
                <a:pos x="342" y="75"/>
              </a:cxn>
              <a:cxn ang="0">
                <a:pos x="342" y="84"/>
              </a:cxn>
              <a:cxn ang="0">
                <a:pos x="333" y="99"/>
              </a:cxn>
              <a:cxn ang="0">
                <a:pos x="314" y="108"/>
              </a:cxn>
              <a:cxn ang="0">
                <a:pos x="295" y="117"/>
              </a:cxn>
              <a:cxn ang="0">
                <a:pos x="239" y="131"/>
              </a:cxn>
              <a:cxn ang="0">
                <a:pos x="173" y="141"/>
              </a:cxn>
              <a:cxn ang="0">
                <a:pos x="103" y="131"/>
              </a:cxn>
              <a:cxn ang="0">
                <a:pos x="51" y="117"/>
              </a:cxn>
              <a:cxn ang="0">
                <a:pos x="28" y="108"/>
              </a:cxn>
              <a:cxn ang="0">
                <a:pos x="14" y="99"/>
              </a:cxn>
              <a:cxn ang="0">
                <a:pos x="0" y="84"/>
              </a:cxn>
              <a:cxn ang="0">
                <a:pos x="0" y="75"/>
              </a:cxn>
              <a:cxn ang="0">
                <a:pos x="5" y="75"/>
              </a:cxn>
              <a:cxn ang="0">
                <a:pos x="5" y="80"/>
              </a:cxn>
              <a:cxn ang="0">
                <a:pos x="14" y="94"/>
              </a:cxn>
              <a:cxn ang="0">
                <a:pos x="33" y="103"/>
              </a:cxn>
              <a:cxn ang="0">
                <a:pos x="51" y="113"/>
              </a:cxn>
              <a:cxn ang="0">
                <a:pos x="103" y="127"/>
              </a:cxn>
              <a:cxn ang="0">
                <a:pos x="173" y="136"/>
              </a:cxn>
              <a:cxn ang="0">
                <a:pos x="239" y="127"/>
              </a:cxn>
              <a:cxn ang="0">
                <a:pos x="290" y="113"/>
              </a:cxn>
              <a:cxn ang="0">
                <a:pos x="314" y="103"/>
              </a:cxn>
              <a:cxn ang="0">
                <a:pos x="328" y="94"/>
              </a:cxn>
              <a:cxn ang="0">
                <a:pos x="337" y="80"/>
              </a:cxn>
              <a:cxn ang="0">
                <a:pos x="337" y="75"/>
              </a:cxn>
              <a:cxn ang="0">
                <a:pos x="342" y="70"/>
              </a:cxn>
              <a:cxn ang="0">
                <a:pos x="337" y="61"/>
              </a:cxn>
              <a:cxn ang="0">
                <a:pos x="337" y="56"/>
              </a:cxn>
              <a:cxn ang="0">
                <a:pos x="328" y="42"/>
              </a:cxn>
              <a:cxn ang="0">
                <a:pos x="314" y="33"/>
              </a:cxn>
              <a:cxn ang="0">
                <a:pos x="267" y="14"/>
              </a:cxn>
              <a:cxn ang="0">
                <a:pos x="206" y="5"/>
              </a:cxn>
              <a:cxn ang="0">
                <a:pos x="136" y="5"/>
              </a:cxn>
              <a:cxn ang="0">
                <a:pos x="75" y="14"/>
              </a:cxn>
              <a:cxn ang="0">
                <a:pos x="33" y="33"/>
              </a:cxn>
              <a:cxn ang="0">
                <a:pos x="14" y="42"/>
              </a:cxn>
              <a:cxn ang="0">
                <a:pos x="5" y="56"/>
              </a:cxn>
              <a:cxn ang="0">
                <a:pos x="5" y="61"/>
              </a:cxn>
              <a:cxn ang="0">
                <a:pos x="5" y="70"/>
              </a:cxn>
              <a:cxn ang="0">
                <a:pos x="5" y="75"/>
              </a:cxn>
            </a:cxnLst>
            <a:rect l="0" t="0" r="r" b="b"/>
            <a:pathLst>
              <a:path w="347" h="141">
                <a:moveTo>
                  <a:pt x="0" y="70"/>
                </a:moveTo>
                <a:lnTo>
                  <a:pt x="0" y="66"/>
                </a:lnTo>
                <a:lnTo>
                  <a:pt x="0" y="61"/>
                </a:lnTo>
                <a:lnTo>
                  <a:pt x="0" y="61"/>
                </a:lnTo>
                <a:lnTo>
                  <a:pt x="0" y="52"/>
                </a:lnTo>
                <a:lnTo>
                  <a:pt x="0" y="52"/>
                </a:lnTo>
                <a:lnTo>
                  <a:pt x="14" y="42"/>
                </a:lnTo>
                <a:lnTo>
                  <a:pt x="14" y="42"/>
                </a:lnTo>
                <a:lnTo>
                  <a:pt x="28" y="28"/>
                </a:lnTo>
                <a:lnTo>
                  <a:pt x="28" y="28"/>
                </a:lnTo>
                <a:lnTo>
                  <a:pt x="51" y="19"/>
                </a:lnTo>
                <a:lnTo>
                  <a:pt x="75" y="9"/>
                </a:lnTo>
                <a:lnTo>
                  <a:pt x="103" y="5"/>
                </a:lnTo>
                <a:lnTo>
                  <a:pt x="136" y="0"/>
                </a:lnTo>
                <a:lnTo>
                  <a:pt x="173" y="0"/>
                </a:lnTo>
                <a:lnTo>
                  <a:pt x="206" y="0"/>
                </a:lnTo>
                <a:lnTo>
                  <a:pt x="239" y="5"/>
                </a:lnTo>
                <a:lnTo>
                  <a:pt x="267" y="9"/>
                </a:lnTo>
                <a:lnTo>
                  <a:pt x="295" y="19"/>
                </a:lnTo>
                <a:lnTo>
                  <a:pt x="314" y="28"/>
                </a:lnTo>
                <a:lnTo>
                  <a:pt x="314" y="28"/>
                </a:lnTo>
                <a:lnTo>
                  <a:pt x="328" y="42"/>
                </a:lnTo>
                <a:lnTo>
                  <a:pt x="333" y="42"/>
                </a:lnTo>
                <a:lnTo>
                  <a:pt x="342" y="52"/>
                </a:lnTo>
                <a:lnTo>
                  <a:pt x="342" y="52"/>
                </a:lnTo>
                <a:lnTo>
                  <a:pt x="342" y="61"/>
                </a:lnTo>
                <a:lnTo>
                  <a:pt x="342" y="61"/>
                </a:lnTo>
                <a:lnTo>
                  <a:pt x="347" y="66"/>
                </a:lnTo>
                <a:lnTo>
                  <a:pt x="347" y="70"/>
                </a:lnTo>
                <a:lnTo>
                  <a:pt x="342" y="75"/>
                </a:lnTo>
                <a:lnTo>
                  <a:pt x="342" y="75"/>
                </a:lnTo>
                <a:lnTo>
                  <a:pt x="342" y="84"/>
                </a:lnTo>
                <a:lnTo>
                  <a:pt x="342" y="84"/>
                </a:lnTo>
                <a:lnTo>
                  <a:pt x="333" y="99"/>
                </a:lnTo>
                <a:lnTo>
                  <a:pt x="328" y="99"/>
                </a:lnTo>
                <a:lnTo>
                  <a:pt x="314" y="108"/>
                </a:lnTo>
                <a:lnTo>
                  <a:pt x="314" y="108"/>
                </a:lnTo>
                <a:lnTo>
                  <a:pt x="295" y="117"/>
                </a:lnTo>
                <a:lnTo>
                  <a:pt x="267" y="127"/>
                </a:lnTo>
                <a:lnTo>
                  <a:pt x="239" y="131"/>
                </a:lnTo>
                <a:lnTo>
                  <a:pt x="206" y="136"/>
                </a:lnTo>
                <a:lnTo>
                  <a:pt x="173" y="141"/>
                </a:lnTo>
                <a:lnTo>
                  <a:pt x="136" y="136"/>
                </a:lnTo>
                <a:lnTo>
                  <a:pt x="103" y="131"/>
                </a:lnTo>
                <a:lnTo>
                  <a:pt x="75" y="127"/>
                </a:lnTo>
                <a:lnTo>
                  <a:pt x="51" y="117"/>
                </a:lnTo>
                <a:lnTo>
                  <a:pt x="28" y="108"/>
                </a:lnTo>
                <a:lnTo>
                  <a:pt x="28" y="108"/>
                </a:lnTo>
                <a:lnTo>
                  <a:pt x="14" y="99"/>
                </a:lnTo>
                <a:lnTo>
                  <a:pt x="14" y="99"/>
                </a:lnTo>
                <a:lnTo>
                  <a:pt x="0" y="84"/>
                </a:lnTo>
                <a:lnTo>
                  <a:pt x="0" y="84"/>
                </a:lnTo>
                <a:lnTo>
                  <a:pt x="0" y="75"/>
                </a:lnTo>
                <a:lnTo>
                  <a:pt x="0" y="75"/>
                </a:lnTo>
                <a:lnTo>
                  <a:pt x="0" y="70"/>
                </a:lnTo>
                <a:close/>
                <a:moveTo>
                  <a:pt x="5" y="75"/>
                </a:moveTo>
                <a:lnTo>
                  <a:pt x="5" y="75"/>
                </a:lnTo>
                <a:lnTo>
                  <a:pt x="5" y="80"/>
                </a:lnTo>
                <a:lnTo>
                  <a:pt x="5" y="80"/>
                </a:lnTo>
                <a:lnTo>
                  <a:pt x="14" y="94"/>
                </a:lnTo>
                <a:lnTo>
                  <a:pt x="14" y="94"/>
                </a:lnTo>
                <a:lnTo>
                  <a:pt x="33" y="103"/>
                </a:lnTo>
                <a:lnTo>
                  <a:pt x="33" y="103"/>
                </a:lnTo>
                <a:lnTo>
                  <a:pt x="51" y="113"/>
                </a:lnTo>
                <a:lnTo>
                  <a:pt x="75" y="122"/>
                </a:lnTo>
                <a:lnTo>
                  <a:pt x="103" y="127"/>
                </a:lnTo>
                <a:lnTo>
                  <a:pt x="136" y="131"/>
                </a:lnTo>
                <a:lnTo>
                  <a:pt x="173" y="136"/>
                </a:lnTo>
                <a:lnTo>
                  <a:pt x="206" y="131"/>
                </a:lnTo>
                <a:lnTo>
                  <a:pt x="239" y="127"/>
                </a:lnTo>
                <a:lnTo>
                  <a:pt x="267" y="122"/>
                </a:lnTo>
                <a:lnTo>
                  <a:pt x="290" y="113"/>
                </a:lnTo>
                <a:lnTo>
                  <a:pt x="314" y="103"/>
                </a:lnTo>
                <a:lnTo>
                  <a:pt x="314" y="103"/>
                </a:lnTo>
                <a:lnTo>
                  <a:pt x="328" y="94"/>
                </a:lnTo>
                <a:lnTo>
                  <a:pt x="328" y="94"/>
                </a:lnTo>
                <a:lnTo>
                  <a:pt x="337" y="80"/>
                </a:lnTo>
                <a:lnTo>
                  <a:pt x="337" y="80"/>
                </a:lnTo>
                <a:lnTo>
                  <a:pt x="337" y="75"/>
                </a:lnTo>
                <a:lnTo>
                  <a:pt x="337" y="75"/>
                </a:lnTo>
                <a:lnTo>
                  <a:pt x="342" y="66"/>
                </a:lnTo>
                <a:lnTo>
                  <a:pt x="342" y="70"/>
                </a:lnTo>
                <a:lnTo>
                  <a:pt x="337" y="61"/>
                </a:lnTo>
                <a:lnTo>
                  <a:pt x="337" y="61"/>
                </a:lnTo>
                <a:lnTo>
                  <a:pt x="337" y="56"/>
                </a:lnTo>
                <a:lnTo>
                  <a:pt x="337" y="56"/>
                </a:lnTo>
                <a:lnTo>
                  <a:pt x="328" y="42"/>
                </a:lnTo>
                <a:lnTo>
                  <a:pt x="328" y="42"/>
                </a:lnTo>
                <a:lnTo>
                  <a:pt x="314" y="33"/>
                </a:lnTo>
                <a:lnTo>
                  <a:pt x="314" y="33"/>
                </a:lnTo>
                <a:lnTo>
                  <a:pt x="290" y="23"/>
                </a:lnTo>
                <a:lnTo>
                  <a:pt x="267" y="14"/>
                </a:lnTo>
                <a:lnTo>
                  <a:pt x="239" y="9"/>
                </a:lnTo>
                <a:lnTo>
                  <a:pt x="206" y="5"/>
                </a:lnTo>
                <a:lnTo>
                  <a:pt x="173" y="5"/>
                </a:lnTo>
                <a:lnTo>
                  <a:pt x="136" y="5"/>
                </a:lnTo>
                <a:lnTo>
                  <a:pt x="103" y="9"/>
                </a:lnTo>
                <a:lnTo>
                  <a:pt x="75" y="14"/>
                </a:lnTo>
                <a:lnTo>
                  <a:pt x="51" y="23"/>
                </a:lnTo>
                <a:lnTo>
                  <a:pt x="33" y="33"/>
                </a:lnTo>
                <a:lnTo>
                  <a:pt x="33" y="33"/>
                </a:lnTo>
                <a:lnTo>
                  <a:pt x="14" y="42"/>
                </a:lnTo>
                <a:lnTo>
                  <a:pt x="14" y="42"/>
                </a:lnTo>
                <a:lnTo>
                  <a:pt x="5" y="56"/>
                </a:lnTo>
                <a:lnTo>
                  <a:pt x="5" y="56"/>
                </a:lnTo>
                <a:lnTo>
                  <a:pt x="5" y="61"/>
                </a:lnTo>
                <a:lnTo>
                  <a:pt x="5" y="61"/>
                </a:lnTo>
                <a:lnTo>
                  <a:pt x="5" y="70"/>
                </a:lnTo>
                <a:lnTo>
                  <a:pt x="5" y="66"/>
                </a:lnTo>
                <a:lnTo>
                  <a:pt x="5" y="7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1" name="Rectangle 21"/>
          <p:cNvSpPr>
            <a:spLocks noChangeArrowheads="1"/>
          </p:cNvSpPr>
          <p:nvPr/>
        </p:nvSpPr>
        <p:spPr bwMode="auto">
          <a:xfrm>
            <a:off x="1298316" y="4971366"/>
            <a:ext cx="35426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+180%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Freeform 22"/>
          <p:cNvSpPr>
            <a:spLocks/>
          </p:cNvSpPr>
          <p:nvPr/>
        </p:nvSpPr>
        <p:spPr bwMode="auto">
          <a:xfrm>
            <a:off x="727575" y="5332488"/>
            <a:ext cx="446088" cy="215900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4" y="57"/>
              </a:cxn>
              <a:cxn ang="0">
                <a:pos x="9" y="42"/>
              </a:cxn>
              <a:cxn ang="0">
                <a:pos x="23" y="28"/>
              </a:cxn>
              <a:cxn ang="0">
                <a:pos x="42" y="19"/>
              </a:cxn>
              <a:cxn ang="0">
                <a:pos x="84" y="5"/>
              </a:cxn>
              <a:cxn ang="0">
                <a:pos x="140" y="0"/>
              </a:cxn>
              <a:cxn ang="0">
                <a:pos x="140" y="0"/>
              </a:cxn>
              <a:cxn ang="0">
                <a:pos x="197" y="5"/>
              </a:cxn>
              <a:cxn ang="0">
                <a:pos x="239" y="19"/>
              </a:cxn>
              <a:cxn ang="0">
                <a:pos x="258" y="28"/>
              </a:cxn>
              <a:cxn ang="0">
                <a:pos x="272" y="42"/>
              </a:cxn>
              <a:cxn ang="0">
                <a:pos x="276" y="57"/>
              </a:cxn>
              <a:cxn ang="0">
                <a:pos x="281" y="71"/>
              </a:cxn>
              <a:cxn ang="0">
                <a:pos x="281" y="71"/>
              </a:cxn>
              <a:cxn ang="0">
                <a:pos x="281" y="71"/>
              </a:cxn>
              <a:cxn ang="0">
                <a:pos x="276" y="80"/>
              </a:cxn>
              <a:cxn ang="0">
                <a:pos x="272" y="94"/>
              </a:cxn>
              <a:cxn ang="0">
                <a:pos x="258" y="108"/>
              </a:cxn>
              <a:cxn ang="0">
                <a:pos x="239" y="118"/>
              </a:cxn>
              <a:cxn ang="0">
                <a:pos x="197" y="132"/>
              </a:cxn>
              <a:cxn ang="0">
                <a:pos x="140" y="136"/>
              </a:cxn>
              <a:cxn ang="0">
                <a:pos x="140" y="136"/>
              </a:cxn>
              <a:cxn ang="0">
                <a:pos x="140" y="136"/>
              </a:cxn>
              <a:cxn ang="0">
                <a:pos x="84" y="132"/>
              </a:cxn>
              <a:cxn ang="0">
                <a:pos x="42" y="118"/>
              </a:cxn>
              <a:cxn ang="0">
                <a:pos x="23" y="108"/>
              </a:cxn>
              <a:cxn ang="0">
                <a:pos x="9" y="94"/>
              </a:cxn>
              <a:cxn ang="0">
                <a:pos x="4" y="80"/>
              </a:cxn>
              <a:cxn ang="0">
                <a:pos x="0" y="71"/>
              </a:cxn>
              <a:cxn ang="0">
                <a:pos x="0" y="71"/>
              </a:cxn>
              <a:cxn ang="0">
                <a:pos x="0" y="71"/>
              </a:cxn>
            </a:cxnLst>
            <a:rect l="0" t="0" r="r" b="b"/>
            <a:pathLst>
              <a:path w="281" h="136">
                <a:moveTo>
                  <a:pt x="0" y="71"/>
                </a:moveTo>
                <a:lnTo>
                  <a:pt x="4" y="57"/>
                </a:lnTo>
                <a:lnTo>
                  <a:pt x="9" y="42"/>
                </a:lnTo>
                <a:lnTo>
                  <a:pt x="23" y="28"/>
                </a:lnTo>
                <a:lnTo>
                  <a:pt x="42" y="19"/>
                </a:lnTo>
                <a:lnTo>
                  <a:pt x="84" y="5"/>
                </a:lnTo>
                <a:lnTo>
                  <a:pt x="140" y="0"/>
                </a:lnTo>
                <a:lnTo>
                  <a:pt x="140" y="0"/>
                </a:lnTo>
                <a:lnTo>
                  <a:pt x="197" y="5"/>
                </a:lnTo>
                <a:lnTo>
                  <a:pt x="239" y="19"/>
                </a:lnTo>
                <a:lnTo>
                  <a:pt x="258" y="28"/>
                </a:lnTo>
                <a:lnTo>
                  <a:pt x="272" y="42"/>
                </a:lnTo>
                <a:lnTo>
                  <a:pt x="276" y="57"/>
                </a:lnTo>
                <a:lnTo>
                  <a:pt x="281" y="71"/>
                </a:lnTo>
                <a:lnTo>
                  <a:pt x="281" y="71"/>
                </a:lnTo>
                <a:lnTo>
                  <a:pt x="281" y="71"/>
                </a:lnTo>
                <a:lnTo>
                  <a:pt x="276" y="80"/>
                </a:lnTo>
                <a:lnTo>
                  <a:pt x="272" y="94"/>
                </a:lnTo>
                <a:lnTo>
                  <a:pt x="258" y="108"/>
                </a:lnTo>
                <a:lnTo>
                  <a:pt x="239" y="118"/>
                </a:lnTo>
                <a:lnTo>
                  <a:pt x="197" y="132"/>
                </a:lnTo>
                <a:lnTo>
                  <a:pt x="140" y="136"/>
                </a:lnTo>
                <a:lnTo>
                  <a:pt x="140" y="136"/>
                </a:lnTo>
                <a:lnTo>
                  <a:pt x="140" y="136"/>
                </a:lnTo>
                <a:lnTo>
                  <a:pt x="84" y="132"/>
                </a:lnTo>
                <a:lnTo>
                  <a:pt x="42" y="118"/>
                </a:lnTo>
                <a:lnTo>
                  <a:pt x="23" y="108"/>
                </a:lnTo>
                <a:lnTo>
                  <a:pt x="9" y="94"/>
                </a:lnTo>
                <a:lnTo>
                  <a:pt x="4" y="80"/>
                </a:lnTo>
                <a:lnTo>
                  <a:pt x="0" y="71"/>
                </a:lnTo>
                <a:lnTo>
                  <a:pt x="0" y="71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3" name="Freeform 23"/>
          <p:cNvSpPr>
            <a:spLocks noEditPoints="1"/>
          </p:cNvSpPr>
          <p:nvPr/>
        </p:nvSpPr>
        <p:spPr bwMode="auto">
          <a:xfrm>
            <a:off x="727575" y="5332488"/>
            <a:ext cx="454025" cy="223838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0" y="52"/>
              </a:cxn>
              <a:cxn ang="0">
                <a:pos x="9" y="42"/>
              </a:cxn>
              <a:cxn ang="0">
                <a:pos x="23" y="28"/>
              </a:cxn>
              <a:cxn ang="0">
                <a:pos x="42" y="19"/>
              </a:cxn>
              <a:cxn ang="0">
                <a:pos x="84" y="5"/>
              </a:cxn>
              <a:cxn ang="0">
                <a:pos x="140" y="0"/>
              </a:cxn>
              <a:cxn ang="0">
                <a:pos x="197" y="5"/>
              </a:cxn>
              <a:cxn ang="0">
                <a:pos x="239" y="19"/>
              </a:cxn>
              <a:cxn ang="0">
                <a:pos x="258" y="28"/>
              </a:cxn>
              <a:cxn ang="0">
                <a:pos x="272" y="42"/>
              </a:cxn>
              <a:cxn ang="0">
                <a:pos x="281" y="52"/>
              </a:cxn>
              <a:cxn ang="0">
                <a:pos x="286" y="66"/>
              </a:cxn>
              <a:cxn ang="0">
                <a:pos x="281" y="85"/>
              </a:cxn>
              <a:cxn ang="0">
                <a:pos x="272" y="99"/>
              </a:cxn>
              <a:cxn ang="0">
                <a:pos x="258" y="108"/>
              </a:cxn>
              <a:cxn ang="0">
                <a:pos x="244" y="118"/>
              </a:cxn>
              <a:cxn ang="0">
                <a:pos x="220" y="127"/>
              </a:cxn>
              <a:cxn ang="0">
                <a:pos x="169" y="136"/>
              </a:cxn>
              <a:cxn ang="0">
                <a:pos x="112" y="136"/>
              </a:cxn>
              <a:cxn ang="0">
                <a:pos x="61" y="127"/>
              </a:cxn>
              <a:cxn ang="0">
                <a:pos x="23" y="108"/>
              </a:cxn>
              <a:cxn ang="0">
                <a:pos x="9" y="99"/>
              </a:cxn>
              <a:cxn ang="0">
                <a:pos x="0" y="85"/>
              </a:cxn>
              <a:cxn ang="0">
                <a:pos x="0" y="71"/>
              </a:cxn>
              <a:cxn ang="0">
                <a:pos x="4" y="80"/>
              </a:cxn>
              <a:cxn ang="0">
                <a:pos x="14" y="94"/>
              </a:cxn>
              <a:cxn ang="0">
                <a:pos x="23" y="104"/>
              </a:cxn>
              <a:cxn ang="0">
                <a:pos x="61" y="122"/>
              </a:cxn>
              <a:cxn ang="0">
                <a:pos x="112" y="132"/>
              </a:cxn>
              <a:cxn ang="0">
                <a:pos x="169" y="132"/>
              </a:cxn>
              <a:cxn ang="0">
                <a:pos x="220" y="122"/>
              </a:cxn>
              <a:cxn ang="0">
                <a:pos x="239" y="113"/>
              </a:cxn>
              <a:cxn ang="0">
                <a:pos x="258" y="104"/>
              </a:cxn>
              <a:cxn ang="0">
                <a:pos x="267" y="94"/>
              </a:cxn>
              <a:cxn ang="0">
                <a:pos x="276" y="80"/>
              </a:cxn>
              <a:cxn ang="0">
                <a:pos x="281" y="71"/>
              </a:cxn>
              <a:cxn ang="0">
                <a:pos x="276" y="57"/>
              </a:cxn>
              <a:cxn ang="0">
                <a:pos x="267" y="42"/>
              </a:cxn>
              <a:cxn ang="0">
                <a:pos x="258" y="33"/>
              </a:cxn>
              <a:cxn ang="0">
                <a:pos x="239" y="24"/>
              </a:cxn>
              <a:cxn ang="0">
                <a:pos x="197" y="10"/>
              </a:cxn>
              <a:cxn ang="0">
                <a:pos x="140" y="5"/>
              </a:cxn>
              <a:cxn ang="0">
                <a:pos x="89" y="10"/>
              </a:cxn>
              <a:cxn ang="0">
                <a:pos x="42" y="24"/>
              </a:cxn>
              <a:cxn ang="0">
                <a:pos x="23" y="33"/>
              </a:cxn>
              <a:cxn ang="0">
                <a:pos x="14" y="42"/>
              </a:cxn>
              <a:cxn ang="0">
                <a:pos x="4" y="57"/>
              </a:cxn>
              <a:cxn ang="0">
                <a:pos x="4" y="71"/>
              </a:cxn>
              <a:cxn ang="0">
                <a:pos x="4" y="80"/>
              </a:cxn>
            </a:cxnLst>
            <a:rect l="0" t="0" r="r" b="b"/>
            <a:pathLst>
              <a:path w="286" h="141">
                <a:moveTo>
                  <a:pt x="0" y="71"/>
                </a:moveTo>
                <a:lnTo>
                  <a:pt x="0" y="66"/>
                </a:lnTo>
                <a:lnTo>
                  <a:pt x="0" y="57"/>
                </a:lnTo>
                <a:lnTo>
                  <a:pt x="0" y="52"/>
                </a:lnTo>
                <a:lnTo>
                  <a:pt x="9" y="42"/>
                </a:lnTo>
                <a:lnTo>
                  <a:pt x="9" y="42"/>
                </a:lnTo>
                <a:lnTo>
                  <a:pt x="23" y="28"/>
                </a:lnTo>
                <a:lnTo>
                  <a:pt x="23" y="28"/>
                </a:lnTo>
                <a:lnTo>
                  <a:pt x="42" y="19"/>
                </a:lnTo>
                <a:lnTo>
                  <a:pt x="42" y="19"/>
                </a:lnTo>
                <a:lnTo>
                  <a:pt x="61" y="10"/>
                </a:lnTo>
                <a:lnTo>
                  <a:pt x="84" y="5"/>
                </a:lnTo>
                <a:lnTo>
                  <a:pt x="112" y="0"/>
                </a:lnTo>
                <a:lnTo>
                  <a:pt x="140" y="0"/>
                </a:lnTo>
                <a:lnTo>
                  <a:pt x="169" y="0"/>
                </a:lnTo>
                <a:lnTo>
                  <a:pt x="197" y="5"/>
                </a:lnTo>
                <a:lnTo>
                  <a:pt x="220" y="10"/>
                </a:lnTo>
                <a:lnTo>
                  <a:pt x="239" y="19"/>
                </a:lnTo>
                <a:lnTo>
                  <a:pt x="244" y="19"/>
                </a:lnTo>
                <a:lnTo>
                  <a:pt x="258" y="28"/>
                </a:lnTo>
                <a:lnTo>
                  <a:pt x="258" y="28"/>
                </a:lnTo>
                <a:lnTo>
                  <a:pt x="272" y="42"/>
                </a:lnTo>
                <a:lnTo>
                  <a:pt x="272" y="42"/>
                </a:lnTo>
                <a:lnTo>
                  <a:pt x="281" y="52"/>
                </a:lnTo>
                <a:lnTo>
                  <a:pt x="281" y="57"/>
                </a:lnTo>
                <a:lnTo>
                  <a:pt x="286" y="66"/>
                </a:lnTo>
                <a:lnTo>
                  <a:pt x="286" y="71"/>
                </a:lnTo>
                <a:lnTo>
                  <a:pt x="281" y="85"/>
                </a:lnTo>
                <a:lnTo>
                  <a:pt x="281" y="85"/>
                </a:lnTo>
                <a:lnTo>
                  <a:pt x="272" y="99"/>
                </a:lnTo>
                <a:lnTo>
                  <a:pt x="272" y="99"/>
                </a:lnTo>
                <a:lnTo>
                  <a:pt x="258" y="108"/>
                </a:lnTo>
                <a:lnTo>
                  <a:pt x="258" y="108"/>
                </a:lnTo>
                <a:lnTo>
                  <a:pt x="244" y="118"/>
                </a:lnTo>
                <a:lnTo>
                  <a:pt x="239" y="118"/>
                </a:lnTo>
                <a:lnTo>
                  <a:pt x="220" y="127"/>
                </a:lnTo>
                <a:lnTo>
                  <a:pt x="197" y="132"/>
                </a:lnTo>
                <a:lnTo>
                  <a:pt x="169" y="136"/>
                </a:lnTo>
                <a:lnTo>
                  <a:pt x="140" y="141"/>
                </a:lnTo>
                <a:lnTo>
                  <a:pt x="112" y="136"/>
                </a:lnTo>
                <a:lnTo>
                  <a:pt x="84" y="132"/>
                </a:lnTo>
                <a:lnTo>
                  <a:pt x="61" y="127"/>
                </a:lnTo>
                <a:lnTo>
                  <a:pt x="42" y="118"/>
                </a:lnTo>
                <a:lnTo>
                  <a:pt x="23" y="108"/>
                </a:lnTo>
                <a:lnTo>
                  <a:pt x="23" y="108"/>
                </a:lnTo>
                <a:lnTo>
                  <a:pt x="9" y="99"/>
                </a:lnTo>
                <a:lnTo>
                  <a:pt x="9" y="99"/>
                </a:lnTo>
                <a:lnTo>
                  <a:pt x="0" y="85"/>
                </a:lnTo>
                <a:lnTo>
                  <a:pt x="0" y="85"/>
                </a:lnTo>
                <a:lnTo>
                  <a:pt x="0" y="71"/>
                </a:lnTo>
                <a:close/>
                <a:moveTo>
                  <a:pt x="4" y="80"/>
                </a:moveTo>
                <a:lnTo>
                  <a:pt x="4" y="80"/>
                </a:lnTo>
                <a:lnTo>
                  <a:pt x="14" y="94"/>
                </a:lnTo>
                <a:lnTo>
                  <a:pt x="14" y="94"/>
                </a:lnTo>
                <a:lnTo>
                  <a:pt x="28" y="104"/>
                </a:lnTo>
                <a:lnTo>
                  <a:pt x="23" y="104"/>
                </a:lnTo>
                <a:lnTo>
                  <a:pt x="42" y="113"/>
                </a:lnTo>
                <a:lnTo>
                  <a:pt x="61" y="122"/>
                </a:lnTo>
                <a:lnTo>
                  <a:pt x="84" y="127"/>
                </a:lnTo>
                <a:lnTo>
                  <a:pt x="112" y="132"/>
                </a:lnTo>
                <a:lnTo>
                  <a:pt x="140" y="136"/>
                </a:lnTo>
                <a:lnTo>
                  <a:pt x="169" y="132"/>
                </a:lnTo>
                <a:lnTo>
                  <a:pt x="197" y="127"/>
                </a:lnTo>
                <a:lnTo>
                  <a:pt x="220" y="122"/>
                </a:lnTo>
                <a:lnTo>
                  <a:pt x="239" y="113"/>
                </a:lnTo>
                <a:lnTo>
                  <a:pt x="239" y="113"/>
                </a:lnTo>
                <a:lnTo>
                  <a:pt x="258" y="104"/>
                </a:lnTo>
                <a:lnTo>
                  <a:pt x="258" y="104"/>
                </a:lnTo>
                <a:lnTo>
                  <a:pt x="267" y="94"/>
                </a:lnTo>
                <a:lnTo>
                  <a:pt x="267" y="94"/>
                </a:lnTo>
                <a:lnTo>
                  <a:pt x="276" y="80"/>
                </a:lnTo>
                <a:lnTo>
                  <a:pt x="276" y="80"/>
                </a:lnTo>
                <a:lnTo>
                  <a:pt x="281" y="66"/>
                </a:lnTo>
                <a:lnTo>
                  <a:pt x="281" y="71"/>
                </a:lnTo>
                <a:lnTo>
                  <a:pt x="276" y="57"/>
                </a:lnTo>
                <a:lnTo>
                  <a:pt x="276" y="57"/>
                </a:lnTo>
                <a:lnTo>
                  <a:pt x="267" y="42"/>
                </a:lnTo>
                <a:lnTo>
                  <a:pt x="267" y="42"/>
                </a:lnTo>
                <a:lnTo>
                  <a:pt x="258" y="33"/>
                </a:lnTo>
                <a:lnTo>
                  <a:pt x="258" y="33"/>
                </a:lnTo>
                <a:lnTo>
                  <a:pt x="239" y="24"/>
                </a:lnTo>
                <a:lnTo>
                  <a:pt x="239" y="24"/>
                </a:lnTo>
                <a:lnTo>
                  <a:pt x="220" y="14"/>
                </a:lnTo>
                <a:lnTo>
                  <a:pt x="197" y="10"/>
                </a:lnTo>
                <a:lnTo>
                  <a:pt x="169" y="5"/>
                </a:lnTo>
                <a:lnTo>
                  <a:pt x="140" y="5"/>
                </a:lnTo>
                <a:lnTo>
                  <a:pt x="112" y="5"/>
                </a:lnTo>
                <a:lnTo>
                  <a:pt x="89" y="10"/>
                </a:lnTo>
                <a:lnTo>
                  <a:pt x="61" y="14"/>
                </a:lnTo>
                <a:lnTo>
                  <a:pt x="42" y="24"/>
                </a:lnTo>
                <a:lnTo>
                  <a:pt x="42" y="24"/>
                </a:lnTo>
                <a:lnTo>
                  <a:pt x="23" y="33"/>
                </a:lnTo>
                <a:lnTo>
                  <a:pt x="28" y="33"/>
                </a:lnTo>
                <a:lnTo>
                  <a:pt x="14" y="42"/>
                </a:lnTo>
                <a:lnTo>
                  <a:pt x="14" y="42"/>
                </a:lnTo>
                <a:lnTo>
                  <a:pt x="4" y="57"/>
                </a:lnTo>
                <a:lnTo>
                  <a:pt x="4" y="57"/>
                </a:lnTo>
                <a:lnTo>
                  <a:pt x="4" y="71"/>
                </a:lnTo>
                <a:lnTo>
                  <a:pt x="4" y="66"/>
                </a:lnTo>
                <a:lnTo>
                  <a:pt x="4" y="8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4" name="Rectangle 24"/>
          <p:cNvSpPr>
            <a:spLocks noChangeArrowheads="1"/>
          </p:cNvSpPr>
          <p:nvPr/>
        </p:nvSpPr>
        <p:spPr bwMode="auto">
          <a:xfrm>
            <a:off x="806191" y="5358716"/>
            <a:ext cx="2885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+88%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0"/>
          <p:cNvSpPr>
            <a:spLocks noChangeArrowheads="1"/>
          </p:cNvSpPr>
          <p:nvPr/>
        </p:nvSpPr>
        <p:spPr bwMode="auto">
          <a:xfrm>
            <a:off x="632480" y="5984618"/>
            <a:ext cx="382409" cy="15656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7" name="Rectangle 11"/>
          <p:cNvSpPr>
            <a:spLocks noChangeArrowheads="1"/>
          </p:cNvSpPr>
          <p:nvPr/>
        </p:nvSpPr>
        <p:spPr bwMode="auto">
          <a:xfrm>
            <a:off x="1093866" y="5841906"/>
            <a:ext cx="369940" cy="29927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8" name="Rectangle 12"/>
          <p:cNvSpPr>
            <a:spLocks noChangeArrowheads="1"/>
          </p:cNvSpPr>
          <p:nvPr/>
        </p:nvSpPr>
        <p:spPr bwMode="auto">
          <a:xfrm>
            <a:off x="1541395" y="5314015"/>
            <a:ext cx="383795" cy="827169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29" name="Line 13"/>
          <p:cNvSpPr>
            <a:spLocks noChangeShapeType="1"/>
          </p:cNvSpPr>
          <p:nvPr/>
        </p:nvSpPr>
        <p:spPr bwMode="auto">
          <a:xfrm>
            <a:off x="593685" y="6141183"/>
            <a:ext cx="1370301" cy="1386"/>
          </a:xfrm>
          <a:prstGeom prst="line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30" name="Rectangle 14"/>
          <p:cNvSpPr>
            <a:spLocks noChangeArrowheads="1"/>
          </p:cNvSpPr>
          <p:nvPr/>
        </p:nvSpPr>
        <p:spPr bwMode="auto">
          <a:xfrm>
            <a:off x="1657781" y="5164377"/>
            <a:ext cx="142705" cy="1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4,1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Rectangle 15"/>
          <p:cNvSpPr>
            <a:spLocks noChangeArrowheads="1"/>
          </p:cNvSpPr>
          <p:nvPr/>
        </p:nvSpPr>
        <p:spPr bwMode="auto">
          <a:xfrm>
            <a:off x="1203323" y="5685341"/>
            <a:ext cx="142705" cy="1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1,5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16"/>
          <p:cNvSpPr>
            <a:spLocks noChangeArrowheads="1"/>
          </p:cNvSpPr>
          <p:nvPr/>
        </p:nvSpPr>
        <p:spPr bwMode="auto">
          <a:xfrm>
            <a:off x="755794" y="5834979"/>
            <a:ext cx="142705" cy="1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0,8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25"/>
          <p:cNvSpPr>
            <a:spLocks noChangeArrowheads="1"/>
          </p:cNvSpPr>
          <p:nvPr/>
        </p:nvSpPr>
        <p:spPr bwMode="auto">
          <a:xfrm>
            <a:off x="1613444" y="6206304"/>
            <a:ext cx="229447" cy="1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2012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26"/>
          <p:cNvSpPr>
            <a:spLocks noChangeArrowheads="1"/>
          </p:cNvSpPr>
          <p:nvPr/>
        </p:nvSpPr>
        <p:spPr bwMode="auto">
          <a:xfrm>
            <a:off x="1152059" y="6206304"/>
            <a:ext cx="229447" cy="1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2011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ectangle 27"/>
          <p:cNvSpPr>
            <a:spLocks noChangeArrowheads="1"/>
          </p:cNvSpPr>
          <p:nvPr/>
        </p:nvSpPr>
        <p:spPr bwMode="auto">
          <a:xfrm>
            <a:off x="697601" y="6206304"/>
            <a:ext cx="229447" cy="1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2010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Freeform 34"/>
          <p:cNvSpPr>
            <a:spLocks noEditPoints="1"/>
          </p:cNvSpPr>
          <p:nvPr/>
        </p:nvSpPr>
        <p:spPr bwMode="auto">
          <a:xfrm>
            <a:off x="2402450" y="4890484"/>
            <a:ext cx="561680" cy="346099"/>
          </a:xfrm>
          <a:custGeom>
            <a:avLst/>
            <a:gdLst/>
            <a:ahLst/>
            <a:cxnLst>
              <a:cxn ang="0">
                <a:pos x="0" y="247"/>
              </a:cxn>
              <a:cxn ang="0">
                <a:pos x="309" y="14"/>
              </a:cxn>
              <a:cxn ang="0">
                <a:pos x="314" y="28"/>
              </a:cxn>
              <a:cxn ang="0">
                <a:pos x="9" y="257"/>
              </a:cxn>
              <a:cxn ang="0">
                <a:pos x="0" y="247"/>
              </a:cxn>
              <a:cxn ang="0">
                <a:pos x="294" y="9"/>
              </a:cxn>
              <a:cxn ang="0">
                <a:pos x="342" y="0"/>
              </a:cxn>
              <a:cxn ang="0">
                <a:pos x="318" y="42"/>
              </a:cxn>
              <a:cxn ang="0">
                <a:pos x="294" y="9"/>
              </a:cxn>
            </a:cxnLst>
            <a:rect l="0" t="0" r="r" b="b"/>
            <a:pathLst>
              <a:path w="342" h="257">
                <a:moveTo>
                  <a:pt x="0" y="247"/>
                </a:moveTo>
                <a:lnTo>
                  <a:pt x="309" y="14"/>
                </a:lnTo>
                <a:lnTo>
                  <a:pt x="314" y="28"/>
                </a:lnTo>
                <a:lnTo>
                  <a:pt x="9" y="257"/>
                </a:lnTo>
                <a:lnTo>
                  <a:pt x="0" y="247"/>
                </a:lnTo>
                <a:close/>
                <a:moveTo>
                  <a:pt x="294" y="9"/>
                </a:moveTo>
                <a:lnTo>
                  <a:pt x="342" y="0"/>
                </a:lnTo>
                <a:lnTo>
                  <a:pt x="318" y="42"/>
                </a:lnTo>
                <a:lnTo>
                  <a:pt x="294" y="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7" name="Freeform 35"/>
          <p:cNvSpPr>
            <a:spLocks/>
          </p:cNvSpPr>
          <p:nvPr/>
        </p:nvSpPr>
        <p:spPr bwMode="auto">
          <a:xfrm>
            <a:off x="2446900" y="4919084"/>
            <a:ext cx="454025" cy="219075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5" y="57"/>
              </a:cxn>
              <a:cxn ang="0">
                <a:pos x="10" y="43"/>
              </a:cxn>
              <a:cxn ang="0">
                <a:pos x="24" y="28"/>
              </a:cxn>
              <a:cxn ang="0">
                <a:pos x="43" y="19"/>
              </a:cxn>
              <a:cxn ang="0">
                <a:pos x="86" y="5"/>
              </a:cxn>
              <a:cxn ang="0">
                <a:pos x="143" y="0"/>
              </a:cxn>
              <a:cxn ang="0">
                <a:pos x="143" y="0"/>
              </a:cxn>
              <a:cxn ang="0">
                <a:pos x="200" y="5"/>
              </a:cxn>
              <a:cxn ang="0">
                <a:pos x="243" y="19"/>
              </a:cxn>
              <a:cxn ang="0">
                <a:pos x="262" y="28"/>
              </a:cxn>
              <a:cxn ang="0">
                <a:pos x="276" y="43"/>
              </a:cxn>
              <a:cxn ang="0">
                <a:pos x="281" y="57"/>
              </a:cxn>
              <a:cxn ang="0">
                <a:pos x="286" y="71"/>
              </a:cxn>
              <a:cxn ang="0">
                <a:pos x="286" y="71"/>
              </a:cxn>
              <a:cxn ang="0">
                <a:pos x="286" y="71"/>
              </a:cxn>
              <a:cxn ang="0">
                <a:pos x="281" y="81"/>
              </a:cxn>
              <a:cxn ang="0">
                <a:pos x="276" y="95"/>
              </a:cxn>
              <a:cxn ang="0">
                <a:pos x="262" y="109"/>
              </a:cxn>
              <a:cxn ang="0">
                <a:pos x="243" y="119"/>
              </a:cxn>
              <a:cxn ang="0">
                <a:pos x="200" y="133"/>
              </a:cxn>
              <a:cxn ang="0">
                <a:pos x="143" y="138"/>
              </a:cxn>
              <a:cxn ang="0">
                <a:pos x="143" y="138"/>
              </a:cxn>
              <a:cxn ang="0">
                <a:pos x="143" y="138"/>
              </a:cxn>
              <a:cxn ang="0">
                <a:pos x="86" y="133"/>
              </a:cxn>
              <a:cxn ang="0">
                <a:pos x="43" y="119"/>
              </a:cxn>
              <a:cxn ang="0">
                <a:pos x="24" y="109"/>
              </a:cxn>
              <a:cxn ang="0">
                <a:pos x="10" y="95"/>
              </a:cxn>
              <a:cxn ang="0">
                <a:pos x="5" y="81"/>
              </a:cxn>
              <a:cxn ang="0">
                <a:pos x="0" y="71"/>
              </a:cxn>
              <a:cxn ang="0">
                <a:pos x="0" y="71"/>
              </a:cxn>
              <a:cxn ang="0">
                <a:pos x="0" y="71"/>
              </a:cxn>
            </a:cxnLst>
            <a:rect l="0" t="0" r="r" b="b"/>
            <a:pathLst>
              <a:path w="286" h="138">
                <a:moveTo>
                  <a:pt x="0" y="71"/>
                </a:moveTo>
                <a:lnTo>
                  <a:pt x="5" y="57"/>
                </a:lnTo>
                <a:lnTo>
                  <a:pt x="10" y="43"/>
                </a:lnTo>
                <a:lnTo>
                  <a:pt x="24" y="28"/>
                </a:lnTo>
                <a:lnTo>
                  <a:pt x="43" y="19"/>
                </a:lnTo>
                <a:lnTo>
                  <a:pt x="86" y="5"/>
                </a:lnTo>
                <a:lnTo>
                  <a:pt x="143" y="0"/>
                </a:lnTo>
                <a:lnTo>
                  <a:pt x="143" y="0"/>
                </a:lnTo>
                <a:lnTo>
                  <a:pt x="200" y="5"/>
                </a:lnTo>
                <a:lnTo>
                  <a:pt x="243" y="19"/>
                </a:lnTo>
                <a:lnTo>
                  <a:pt x="262" y="28"/>
                </a:lnTo>
                <a:lnTo>
                  <a:pt x="276" y="43"/>
                </a:lnTo>
                <a:lnTo>
                  <a:pt x="281" y="57"/>
                </a:lnTo>
                <a:lnTo>
                  <a:pt x="286" y="71"/>
                </a:lnTo>
                <a:lnTo>
                  <a:pt x="286" y="71"/>
                </a:lnTo>
                <a:lnTo>
                  <a:pt x="286" y="71"/>
                </a:lnTo>
                <a:lnTo>
                  <a:pt x="281" y="81"/>
                </a:lnTo>
                <a:lnTo>
                  <a:pt x="276" y="95"/>
                </a:lnTo>
                <a:lnTo>
                  <a:pt x="262" y="109"/>
                </a:lnTo>
                <a:lnTo>
                  <a:pt x="243" y="119"/>
                </a:lnTo>
                <a:lnTo>
                  <a:pt x="200" y="133"/>
                </a:lnTo>
                <a:lnTo>
                  <a:pt x="143" y="138"/>
                </a:lnTo>
                <a:lnTo>
                  <a:pt x="143" y="138"/>
                </a:lnTo>
                <a:lnTo>
                  <a:pt x="143" y="138"/>
                </a:lnTo>
                <a:lnTo>
                  <a:pt x="86" y="133"/>
                </a:lnTo>
                <a:lnTo>
                  <a:pt x="43" y="119"/>
                </a:lnTo>
                <a:lnTo>
                  <a:pt x="24" y="109"/>
                </a:lnTo>
                <a:lnTo>
                  <a:pt x="10" y="95"/>
                </a:lnTo>
                <a:lnTo>
                  <a:pt x="5" y="81"/>
                </a:lnTo>
                <a:lnTo>
                  <a:pt x="0" y="71"/>
                </a:lnTo>
                <a:lnTo>
                  <a:pt x="0" y="71"/>
                </a:lnTo>
                <a:lnTo>
                  <a:pt x="0" y="7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8" name="Freeform 36"/>
          <p:cNvSpPr>
            <a:spLocks noEditPoints="1"/>
          </p:cNvSpPr>
          <p:nvPr/>
        </p:nvSpPr>
        <p:spPr bwMode="auto">
          <a:xfrm>
            <a:off x="2446900" y="4919084"/>
            <a:ext cx="460375" cy="227013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0" y="52"/>
              </a:cxn>
              <a:cxn ang="0">
                <a:pos x="10" y="43"/>
              </a:cxn>
              <a:cxn ang="0">
                <a:pos x="24" y="28"/>
              </a:cxn>
              <a:cxn ang="0">
                <a:pos x="43" y="19"/>
              </a:cxn>
              <a:cxn ang="0">
                <a:pos x="86" y="5"/>
              </a:cxn>
              <a:cxn ang="0">
                <a:pos x="143" y="0"/>
              </a:cxn>
              <a:cxn ang="0">
                <a:pos x="200" y="5"/>
              </a:cxn>
              <a:cxn ang="0">
                <a:pos x="243" y="19"/>
              </a:cxn>
              <a:cxn ang="0">
                <a:pos x="262" y="28"/>
              </a:cxn>
              <a:cxn ang="0">
                <a:pos x="276" y="43"/>
              </a:cxn>
              <a:cxn ang="0">
                <a:pos x="286" y="52"/>
              </a:cxn>
              <a:cxn ang="0">
                <a:pos x="290" y="66"/>
              </a:cxn>
              <a:cxn ang="0">
                <a:pos x="286" y="86"/>
              </a:cxn>
              <a:cxn ang="0">
                <a:pos x="276" y="100"/>
              </a:cxn>
              <a:cxn ang="0">
                <a:pos x="262" y="109"/>
              </a:cxn>
              <a:cxn ang="0">
                <a:pos x="247" y="119"/>
              </a:cxn>
              <a:cxn ang="0">
                <a:pos x="224" y="128"/>
              </a:cxn>
              <a:cxn ang="0">
                <a:pos x="171" y="138"/>
              </a:cxn>
              <a:cxn ang="0">
                <a:pos x="114" y="138"/>
              </a:cxn>
              <a:cxn ang="0">
                <a:pos x="62" y="128"/>
              </a:cxn>
              <a:cxn ang="0">
                <a:pos x="24" y="109"/>
              </a:cxn>
              <a:cxn ang="0">
                <a:pos x="10" y="100"/>
              </a:cxn>
              <a:cxn ang="0">
                <a:pos x="0" y="86"/>
              </a:cxn>
              <a:cxn ang="0">
                <a:pos x="0" y="71"/>
              </a:cxn>
              <a:cxn ang="0">
                <a:pos x="5" y="81"/>
              </a:cxn>
              <a:cxn ang="0">
                <a:pos x="15" y="95"/>
              </a:cxn>
              <a:cxn ang="0">
                <a:pos x="24" y="105"/>
              </a:cxn>
              <a:cxn ang="0">
                <a:pos x="62" y="124"/>
              </a:cxn>
              <a:cxn ang="0">
                <a:pos x="114" y="133"/>
              </a:cxn>
              <a:cxn ang="0">
                <a:pos x="171" y="133"/>
              </a:cxn>
              <a:cxn ang="0">
                <a:pos x="224" y="124"/>
              </a:cxn>
              <a:cxn ang="0">
                <a:pos x="243" y="114"/>
              </a:cxn>
              <a:cxn ang="0">
                <a:pos x="262" y="105"/>
              </a:cxn>
              <a:cxn ang="0">
                <a:pos x="271" y="95"/>
              </a:cxn>
              <a:cxn ang="0">
                <a:pos x="281" y="81"/>
              </a:cxn>
              <a:cxn ang="0">
                <a:pos x="286" y="71"/>
              </a:cxn>
              <a:cxn ang="0">
                <a:pos x="281" y="57"/>
              </a:cxn>
              <a:cxn ang="0">
                <a:pos x="271" y="43"/>
              </a:cxn>
              <a:cxn ang="0">
                <a:pos x="262" y="33"/>
              </a:cxn>
              <a:cxn ang="0">
                <a:pos x="243" y="24"/>
              </a:cxn>
              <a:cxn ang="0">
                <a:pos x="200" y="9"/>
              </a:cxn>
              <a:cxn ang="0">
                <a:pos x="143" y="5"/>
              </a:cxn>
              <a:cxn ang="0">
                <a:pos x="91" y="9"/>
              </a:cxn>
              <a:cxn ang="0">
                <a:pos x="43" y="24"/>
              </a:cxn>
              <a:cxn ang="0">
                <a:pos x="24" y="33"/>
              </a:cxn>
              <a:cxn ang="0">
                <a:pos x="15" y="43"/>
              </a:cxn>
              <a:cxn ang="0">
                <a:pos x="5" y="57"/>
              </a:cxn>
              <a:cxn ang="0">
                <a:pos x="5" y="71"/>
              </a:cxn>
              <a:cxn ang="0">
                <a:pos x="5" y="81"/>
              </a:cxn>
            </a:cxnLst>
            <a:rect l="0" t="0" r="r" b="b"/>
            <a:pathLst>
              <a:path w="290" h="143">
                <a:moveTo>
                  <a:pt x="0" y="71"/>
                </a:moveTo>
                <a:lnTo>
                  <a:pt x="0" y="66"/>
                </a:lnTo>
                <a:lnTo>
                  <a:pt x="0" y="57"/>
                </a:lnTo>
                <a:lnTo>
                  <a:pt x="0" y="52"/>
                </a:lnTo>
                <a:lnTo>
                  <a:pt x="10" y="43"/>
                </a:lnTo>
                <a:lnTo>
                  <a:pt x="10" y="43"/>
                </a:lnTo>
                <a:lnTo>
                  <a:pt x="24" y="28"/>
                </a:lnTo>
                <a:lnTo>
                  <a:pt x="24" y="28"/>
                </a:lnTo>
                <a:lnTo>
                  <a:pt x="43" y="19"/>
                </a:lnTo>
                <a:lnTo>
                  <a:pt x="43" y="19"/>
                </a:lnTo>
                <a:lnTo>
                  <a:pt x="62" y="9"/>
                </a:lnTo>
                <a:lnTo>
                  <a:pt x="86" y="5"/>
                </a:lnTo>
                <a:lnTo>
                  <a:pt x="114" y="0"/>
                </a:lnTo>
                <a:lnTo>
                  <a:pt x="143" y="0"/>
                </a:lnTo>
                <a:lnTo>
                  <a:pt x="171" y="0"/>
                </a:lnTo>
                <a:lnTo>
                  <a:pt x="200" y="5"/>
                </a:lnTo>
                <a:lnTo>
                  <a:pt x="224" y="9"/>
                </a:lnTo>
                <a:lnTo>
                  <a:pt x="243" y="19"/>
                </a:lnTo>
                <a:lnTo>
                  <a:pt x="247" y="19"/>
                </a:lnTo>
                <a:lnTo>
                  <a:pt x="262" y="28"/>
                </a:lnTo>
                <a:lnTo>
                  <a:pt x="262" y="28"/>
                </a:lnTo>
                <a:lnTo>
                  <a:pt x="276" y="43"/>
                </a:lnTo>
                <a:lnTo>
                  <a:pt x="276" y="43"/>
                </a:lnTo>
                <a:lnTo>
                  <a:pt x="286" y="52"/>
                </a:lnTo>
                <a:lnTo>
                  <a:pt x="286" y="57"/>
                </a:lnTo>
                <a:lnTo>
                  <a:pt x="290" y="66"/>
                </a:lnTo>
                <a:lnTo>
                  <a:pt x="290" y="71"/>
                </a:lnTo>
                <a:lnTo>
                  <a:pt x="286" y="86"/>
                </a:lnTo>
                <a:lnTo>
                  <a:pt x="286" y="86"/>
                </a:lnTo>
                <a:lnTo>
                  <a:pt x="276" y="100"/>
                </a:lnTo>
                <a:lnTo>
                  <a:pt x="276" y="100"/>
                </a:lnTo>
                <a:lnTo>
                  <a:pt x="262" y="109"/>
                </a:lnTo>
                <a:lnTo>
                  <a:pt x="262" y="109"/>
                </a:lnTo>
                <a:lnTo>
                  <a:pt x="247" y="119"/>
                </a:lnTo>
                <a:lnTo>
                  <a:pt x="243" y="119"/>
                </a:lnTo>
                <a:lnTo>
                  <a:pt x="224" y="128"/>
                </a:lnTo>
                <a:lnTo>
                  <a:pt x="200" y="133"/>
                </a:lnTo>
                <a:lnTo>
                  <a:pt x="171" y="138"/>
                </a:lnTo>
                <a:lnTo>
                  <a:pt x="143" y="143"/>
                </a:lnTo>
                <a:lnTo>
                  <a:pt x="114" y="138"/>
                </a:lnTo>
                <a:lnTo>
                  <a:pt x="86" y="133"/>
                </a:lnTo>
                <a:lnTo>
                  <a:pt x="62" y="128"/>
                </a:lnTo>
                <a:lnTo>
                  <a:pt x="43" y="119"/>
                </a:lnTo>
                <a:lnTo>
                  <a:pt x="24" y="109"/>
                </a:lnTo>
                <a:lnTo>
                  <a:pt x="24" y="109"/>
                </a:lnTo>
                <a:lnTo>
                  <a:pt x="10" y="100"/>
                </a:lnTo>
                <a:lnTo>
                  <a:pt x="10" y="100"/>
                </a:lnTo>
                <a:lnTo>
                  <a:pt x="0" y="86"/>
                </a:lnTo>
                <a:lnTo>
                  <a:pt x="0" y="86"/>
                </a:lnTo>
                <a:lnTo>
                  <a:pt x="0" y="71"/>
                </a:lnTo>
                <a:close/>
                <a:moveTo>
                  <a:pt x="5" y="81"/>
                </a:moveTo>
                <a:lnTo>
                  <a:pt x="5" y="81"/>
                </a:lnTo>
                <a:lnTo>
                  <a:pt x="15" y="95"/>
                </a:lnTo>
                <a:lnTo>
                  <a:pt x="15" y="95"/>
                </a:lnTo>
                <a:lnTo>
                  <a:pt x="29" y="105"/>
                </a:lnTo>
                <a:lnTo>
                  <a:pt x="24" y="105"/>
                </a:lnTo>
                <a:lnTo>
                  <a:pt x="43" y="114"/>
                </a:lnTo>
                <a:lnTo>
                  <a:pt x="62" y="124"/>
                </a:lnTo>
                <a:lnTo>
                  <a:pt x="86" y="128"/>
                </a:lnTo>
                <a:lnTo>
                  <a:pt x="114" y="133"/>
                </a:lnTo>
                <a:lnTo>
                  <a:pt x="143" y="138"/>
                </a:lnTo>
                <a:lnTo>
                  <a:pt x="171" y="133"/>
                </a:lnTo>
                <a:lnTo>
                  <a:pt x="200" y="128"/>
                </a:lnTo>
                <a:lnTo>
                  <a:pt x="224" y="124"/>
                </a:lnTo>
                <a:lnTo>
                  <a:pt x="243" y="114"/>
                </a:lnTo>
                <a:lnTo>
                  <a:pt x="243" y="114"/>
                </a:lnTo>
                <a:lnTo>
                  <a:pt x="262" y="105"/>
                </a:lnTo>
                <a:lnTo>
                  <a:pt x="262" y="105"/>
                </a:lnTo>
                <a:lnTo>
                  <a:pt x="271" y="95"/>
                </a:lnTo>
                <a:lnTo>
                  <a:pt x="271" y="95"/>
                </a:lnTo>
                <a:lnTo>
                  <a:pt x="281" y="81"/>
                </a:lnTo>
                <a:lnTo>
                  <a:pt x="281" y="81"/>
                </a:lnTo>
                <a:lnTo>
                  <a:pt x="286" y="66"/>
                </a:lnTo>
                <a:lnTo>
                  <a:pt x="286" y="71"/>
                </a:lnTo>
                <a:lnTo>
                  <a:pt x="281" y="57"/>
                </a:lnTo>
                <a:lnTo>
                  <a:pt x="281" y="57"/>
                </a:lnTo>
                <a:lnTo>
                  <a:pt x="271" y="43"/>
                </a:lnTo>
                <a:lnTo>
                  <a:pt x="271" y="43"/>
                </a:lnTo>
                <a:lnTo>
                  <a:pt x="262" y="33"/>
                </a:lnTo>
                <a:lnTo>
                  <a:pt x="262" y="33"/>
                </a:lnTo>
                <a:lnTo>
                  <a:pt x="243" y="24"/>
                </a:lnTo>
                <a:lnTo>
                  <a:pt x="243" y="24"/>
                </a:lnTo>
                <a:lnTo>
                  <a:pt x="224" y="14"/>
                </a:lnTo>
                <a:lnTo>
                  <a:pt x="200" y="9"/>
                </a:lnTo>
                <a:lnTo>
                  <a:pt x="171" y="5"/>
                </a:lnTo>
                <a:lnTo>
                  <a:pt x="143" y="5"/>
                </a:lnTo>
                <a:lnTo>
                  <a:pt x="114" y="5"/>
                </a:lnTo>
                <a:lnTo>
                  <a:pt x="91" y="9"/>
                </a:lnTo>
                <a:lnTo>
                  <a:pt x="62" y="14"/>
                </a:lnTo>
                <a:lnTo>
                  <a:pt x="43" y="24"/>
                </a:lnTo>
                <a:lnTo>
                  <a:pt x="43" y="24"/>
                </a:lnTo>
                <a:lnTo>
                  <a:pt x="24" y="33"/>
                </a:lnTo>
                <a:lnTo>
                  <a:pt x="29" y="33"/>
                </a:lnTo>
                <a:lnTo>
                  <a:pt x="15" y="43"/>
                </a:lnTo>
                <a:lnTo>
                  <a:pt x="15" y="43"/>
                </a:lnTo>
                <a:lnTo>
                  <a:pt x="5" y="57"/>
                </a:lnTo>
                <a:lnTo>
                  <a:pt x="5" y="57"/>
                </a:lnTo>
                <a:lnTo>
                  <a:pt x="5" y="71"/>
                </a:lnTo>
                <a:lnTo>
                  <a:pt x="5" y="66"/>
                </a:lnTo>
                <a:lnTo>
                  <a:pt x="5" y="8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3" name="Rectangle 37"/>
          <p:cNvSpPr>
            <a:spLocks noChangeArrowheads="1"/>
          </p:cNvSpPr>
          <p:nvPr/>
        </p:nvSpPr>
        <p:spPr bwMode="auto">
          <a:xfrm>
            <a:off x="2527103" y="4953249"/>
            <a:ext cx="2885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+70%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Rectangle 31"/>
          <p:cNvSpPr>
            <a:spLocks noChangeArrowheads="1"/>
          </p:cNvSpPr>
          <p:nvPr/>
        </p:nvSpPr>
        <p:spPr bwMode="auto">
          <a:xfrm>
            <a:off x="2228853" y="5653220"/>
            <a:ext cx="392857" cy="500893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56" name="Rectangle 32"/>
          <p:cNvSpPr>
            <a:spLocks noChangeArrowheads="1"/>
          </p:cNvSpPr>
          <p:nvPr/>
        </p:nvSpPr>
        <p:spPr bwMode="auto">
          <a:xfrm>
            <a:off x="2696073" y="5298246"/>
            <a:ext cx="385841" cy="855867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57" name="Line 33"/>
          <p:cNvSpPr>
            <a:spLocks noChangeShapeType="1"/>
          </p:cNvSpPr>
          <p:nvPr/>
        </p:nvSpPr>
        <p:spPr bwMode="auto">
          <a:xfrm>
            <a:off x="2188165" y="6154113"/>
            <a:ext cx="934439" cy="1404"/>
          </a:xfrm>
          <a:prstGeom prst="line">
            <a:avLst/>
          </a:pr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8" name="Rectangle 38"/>
          <p:cNvSpPr>
            <a:spLocks noChangeArrowheads="1"/>
          </p:cNvSpPr>
          <p:nvPr/>
        </p:nvSpPr>
        <p:spPr bwMode="auto">
          <a:xfrm>
            <a:off x="2769032" y="6220057"/>
            <a:ext cx="232349" cy="13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2012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Rectangle 39"/>
          <p:cNvSpPr>
            <a:spLocks noChangeArrowheads="1"/>
          </p:cNvSpPr>
          <p:nvPr/>
        </p:nvSpPr>
        <p:spPr bwMode="auto">
          <a:xfrm>
            <a:off x="2815333" y="5124266"/>
            <a:ext cx="144510" cy="13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0,6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Rectangle 40"/>
          <p:cNvSpPr>
            <a:spLocks noChangeArrowheads="1"/>
          </p:cNvSpPr>
          <p:nvPr/>
        </p:nvSpPr>
        <p:spPr bwMode="auto">
          <a:xfrm>
            <a:off x="2294798" y="6220057"/>
            <a:ext cx="232349" cy="13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2011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Rectangle 41"/>
          <p:cNvSpPr>
            <a:spLocks noChangeArrowheads="1"/>
          </p:cNvSpPr>
          <p:nvPr/>
        </p:nvSpPr>
        <p:spPr bwMode="auto">
          <a:xfrm>
            <a:off x="2348114" y="5479241"/>
            <a:ext cx="144510" cy="13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0,3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Rectangle 45"/>
          <p:cNvSpPr>
            <a:spLocks noChangeArrowheads="1"/>
          </p:cNvSpPr>
          <p:nvPr/>
        </p:nvSpPr>
        <p:spPr bwMode="auto">
          <a:xfrm>
            <a:off x="3410450" y="5715364"/>
            <a:ext cx="365125" cy="427038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63" name="Rectangle 46"/>
          <p:cNvSpPr>
            <a:spLocks noChangeArrowheads="1"/>
          </p:cNvSpPr>
          <p:nvPr/>
        </p:nvSpPr>
        <p:spPr bwMode="auto">
          <a:xfrm>
            <a:off x="3842250" y="5350239"/>
            <a:ext cx="358775" cy="792163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164" name="Line 47"/>
          <p:cNvSpPr>
            <a:spLocks noChangeShapeType="1"/>
          </p:cNvSpPr>
          <p:nvPr/>
        </p:nvSpPr>
        <p:spPr bwMode="auto">
          <a:xfrm>
            <a:off x="3373938" y="6142401"/>
            <a:ext cx="863600" cy="1588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5" name="Freeform 48"/>
          <p:cNvSpPr>
            <a:spLocks noEditPoints="1"/>
          </p:cNvSpPr>
          <p:nvPr/>
        </p:nvSpPr>
        <p:spPr bwMode="auto">
          <a:xfrm>
            <a:off x="3583488" y="4854939"/>
            <a:ext cx="444500" cy="371475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253" y="16"/>
              </a:cxn>
              <a:cxn ang="0">
                <a:pos x="261" y="23"/>
              </a:cxn>
              <a:cxn ang="0">
                <a:pos x="8" y="234"/>
              </a:cxn>
              <a:cxn ang="0">
                <a:pos x="0" y="226"/>
              </a:cxn>
              <a:cxn ang="0">
                <a:pos x="241" y="8"/>
              </a:cxn>
              <a:cxn ang="0">
                <a:pos x="280" y="0"/>
              </a:cxn>
              <a:cxn ang="0">
                <a:pos x="265" y="35"/>
              </a:cxn>
              <a:cxn ang="0">
                <a:pos x="241" y="8"/>
              </a:cxn>
            </a:cxnLst>
            <a:rect l="0" t="0" r="r" b="b"/>
            <a:pathLst>
              <a:path w="280" h="234">
                <a:moveTo>
                  <a:pt x="0" y="226"/>
                </a:moveTo>
                <a:lnTo>
                  <a:pt x="253" y="16"/>
                </a:lnTo>
                <a:lnTo>
                  <a:pt x="261" y="23"/>
                </a:lnTo>
                <a:lnTo>
                  <a:pt x="8" y="234"/>
                </a:lnTo>
                <a:lnTo>
                  <a:pt x="0" y="226"/>
                </a:lnTo>
                <a:close/>
                <a:moveTo>
                  <a:pt x="241" y="8"/>
                </a:moveTo>
                <a:lnTo>
                  <a:pt x="280" y="0"/>
                </a:lnTo>
                <a:lnTo>
                  <a:pt x="265" y="35"/>
                </a:lnTo>
                <a:lnTo>
                  <a:pt x="241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6" name="Rectangle 49"/>
          <p:cNvSpPr>
            <a:spLocks noChangeArrowheads="1"/>
          </p:cNvSpPr>
          <p:nvPr/>
        </p:nvSpPr>
        <p:spPr bwMode="auto">
          <a:xfrm>
            <a:off x="3472363" y="6204314"/>
            <a:ext cx="3397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Rectangle 50"/>
          <p:cNvSpPr>
            <a:spLocks noChangeArrowheads="1"/>
          </p:cNvSpPr>
          <p:nvPr/>
        </p:nvSpPr>
        <p:spPr bwMode="auto">
          <a:xfrm>
            <a:off x="3923213" y="5189901"/>
            <a:ext cx="3032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0,23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Rectangle 51"/>
          <p:cNvSpPr>
            <a:spLocks noChangeArrowheads="1"/>
          </p:cNvSpPr>
          <p:nvPr/>
        </p:nvSpPr>
        <p:spPr bwMode="auto">
          <a:xfrm>
            <a:off x="3904163" y="6204314"/>
            <a:ext cx="3397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Freeform 52"/>
          <p:cNvSpPr>
            <a:spLocks/>
          </p:cNvSpPr>
          <p:nvPr/>
        </p:nvSpPr>
        <p:spPr bwMode="auto">
          <a:xfrm>
            <a:off x="3626350" y="4947014"/>
            <a:ext cx="371475" cy="179388"/>
          </a:xfrm>
          <a:custGeom>
            <a:avLst/>
            <a:gdLst/>
            <a:ahLst/>
            <a:cxnLst>
              <a:cxn ang="0">
                <a:pos x="0" y="59"/>
              </a:cxn>
              <a:cxn ang="0">
                <a:pos x="4" y="47"/>
              </a:cxn>
              <a:cxn ang="0">
                <a:pos x="8" y="35"/>
              </a:cxn>
              <a:cxn ang="0">
                <a:pos x="20" y="24"/>
              </a:cxn>
              <a:cxn ang="0">
                <a:pos x="35" y="16"/>
              </a:cxn>
              <a:cxn ang="0">
                <a:pos x="70" y="4"/>
              </a:cxn>
              <a:cxn ang="0">
                <a:pos x="117" y="0"/>
              </a:cxn>
              <a:cxn ang="0">
                <a:pos x="117" y="0"/>
              </a:cxn>
              <a:cxn ang="0">
                <a:pos x="164" y="4"/>
              </a:cxn>
              <a:cxn ang="0">
                <a:pos x="199" y="16"/>
              </a:cxn>
              <a:cxn ang="0">
                <a:pos x="214" y="24"/>
              </a:cxn>
              <a:cxn ang="0">
                <a:pos x="226" y="35"/>
              </a:cxn>
              <a:cxn ang="0">
                <a:pos x="230" y="47"/>
              </a:cxn>
              <a:cxn ang="0">
                <a:pos x="234" y="59"/>
              </a:cxn>
              <a:cxn ang="0">
                <a:pos x="234" y="59"/>
              </a:cxn>
              <a:cxn ang="0">
                <a:pos x="234" y="59"/>
              </a:cxn>
              <a:cxn ang="0">
                <a:pos x="230" y="67"/>
              </a:cxn>
              <a:cxn ang="0">
                <a:pos x="226" y="78"/>
              </a:cxn>
              <a:cxn ang="0">
                <a:pos x="214" y="90"/>
              </a:cxn>
              <a:cxn ang="0">
                <a:pos x="199" y="98"/>
              </a:cxn>
              <a:cxn ang="0">
                <a:pos x="164" y="110"/>
              </a:cxn>
              <a:cxn ang="0">
                <a:pos x="117" y="113"/>
              </a:cxn>
              <a:cxn ang="0">
                <a:pos x="117" y="113"/>
              </a:cxn>
              <a:cxn ang="0">
                <a:pos x="117" y="113"/>
              </a:cxn>
              <a:cxn ang="0">
                <a:pos x="70" y="110"/>
              </a:cxn>
              <a:cxn ang="0">
                <a:pos x="35" y="98"/>
              </a:cxn>
              <a:cxn ang="0">
                <a:pos x="20" y="90"/>
              </a:cxn>
              <a:cxn ang="0">
                <a:pos x="8" y="78"/>
              </a:cxn>
              <a:cxn ang="0">
                <a:pos x="4" y="67"/>
              </a:cxn>
              <a:cxn ang="0">
                <a:pos x="0" y="59"/>
              </a:cxn>
              <a:cxn ang="0">
                <a:pos x="0" y="59"/>
              </a:cxn>
              <a:cxn ang="0">
                <a:pos x="0" y="59"/>
              </a:cxn>
            </a:cxnLst>
            <a:rect l="0" t="0" r="r" b="b"/>
            <a:pathLst>
              <a:path w="234" h="113">
                <a:moveTo>
                  <a:pt x="0" y="59"/>
                </a:moveTo>
                <a:lnTo>
                  <a:pt x="4" y="47"/>
                </a:lnTo>
                <a:lnTo>
                  <a:pt x="8" y="35"/>
                </a:lnTo>
                <a:lnTo>
                  <a:pt x="20" y="24"/>
                </a:lnTo>
                <a:lnTo>
                  <a:pt x="35" y="16"/>
                </a:lnTo>
                <a:lnTo>
                  <a:pt x="70" y="4"/>
                </a:lnTo>
                <a:lnTo>
                  <a:pt x="117" y="0"/>
                </a:lnTo>
                <a:lnTo>
                  <a:pt x="117" y="0"/>
                </a:lnTo>
                <a:lnTo>
                  <a:pt x="164" y="4"/>
                </a:lnTo>
                <a:lnTo>
                  <a:pt x="199" y="16"/>
                </a:lnTo>
                <a:lnTo>
                  <a:pt x="214" y="24"/>
                </a:lnTo>
                <a:lnTo>
                  <a:pt x="226" y="35"/>
                </a:lnTo>
                <a:lnTo>
                  <a:pt x="230" y="47"/>
                </a:lnTo>
                <a:lnTo>
                  <a:pt x="234" y="59"/>
                </a:lnTo>
                <a:lnTo>
                  <a:pt x="234" y="59"/>
                </a:lnTo>
                <a:lnTo>
                  <a:pt x="234" y="59"/>
                </a:lnTo>
                <a:lnTo>
                  <a:pt x="230" y="67"/>
                </a:lnTo>
                <a:lnTo>
                  <a:pt x="226" y="78"/>
                </a:lnTo>
                <a:lnTo>
                  <a:pt x="214" y="90"/>
                </a:lnTo>
                <a:lnTo>
                  <a:pt x="199" y="98"/>
                </a:lnTo>
                <a:lnTo>
                  <a:pt x="164" y="110"/>
                </a:lnTo>
                <a:lnTo>
                  <a:pt x="117" y="113"/>
                </a:lnTo>
                <a:lnTo>
                  <a:pt x="117" y="113"/>
                </a:lnTo>
                <a:lnTo>
                  <a:pt x="117" y="113"/>
                </a:lnTo>
                <a:lnTo>
                  <a:pt x="70" y="110"/>
                </a:lnTo>
                <a:lnTo>
                  <a:pt x="35" y="98"/>
                </a:lnTo>
                <a:lnTo>
                  <a:pt x="20" y="90"/>
                </a:lnTo>
                <a:lnTo>
                  <a:pt x="8" y="78"/>
                </a:lnTo>
                <a:lnTo>
                  <a:pt x="4" y="67"/>
                </a:lnTo>
                <a:lnTo>
                  <a:pt x="0" y="59"/>
                </a:lnTo>
                <a:lnTo>
                  <a:pt x="0" y="59"/>
                </a:lnTo>
                <a:lnTo>
                  <a:pt x="0" y="5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0" name="Freeform 53"/>
          <p:cNvSpPr>
            <a:spLocks noEditPoints="1"/>
          </p:cNvSpPr>
          <p:nvPr/>
        </p:nvSpPr>
        <p:spPr bwMode="auto">
          <a:xfrm>
            <a:off x="3600655" y="4934382"/>
            <a:ext cx="429216" cy="211002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43"/>
              </a:cxn>
              <a:cxn ang="0">
                <a:pos x="8" y="35"/>
              </a:cxn>
              <a:cxn ang="0">
                <a:pos x="20" y="24"/>
              </a:cxn>
              <a:cxn ang="0">
                <a:pos x="35" y="16"/>
              </a:cxn>
              <a:cxn ang="0">
                <a:pos x="70" y="4"/>
              </a:cxn>
              <a:cxn ang="0">
                <a:pos x="117" y="0"/>
              </a:cxn>
              <a:cxn ang="0">
                <a:pos x="164" y="4"/>
              </a:cxn>
              <a:cxn ang="0">
                <a:pos x="199" y="16"/>
              </a:cxn>
              <a:cxn ang="0">
                <a:pos x="214" y="24"/>
              </a:cxn>
              <a:cxn ang="0">
                <a:pos x="226" y="35"/>
              </a:cxn>
              <a:cxn ang="0">
                <a:pos x="234" y="43"/>
              </a:cxn>
              <a:cxn ang="0">
                <a:pos x="238" y="55"/>
              </a:cxn>
              <a:cxn ang="0">
                <a:pos x="234" y="71"/>
              </a:cxn>
              <a:cxn ang="0">
                <a:pos x="226" y="82"/>
              </a:cxn>
              <a:cxn ang="0">
                <a:pos x="214" y="90"/>
              </a:cxn>
              <a:cxn ang="0">
                <a:pos x="203" y="98"/>
              </a:cxn>
              <a:cxn ang="0">
                <a:pos x="183" y="106"/>
              </a:cxn>
              <a:cxn ang="0">
                <a:pos x="140" y="113"/>
              </a:cxn>
              <a:cxn ang="0">
                <a:pos x="94" y="113"/>
              </a:cxn>
              <a:cxn ang="0">
                <a:pos x="51" y="106"/>
              </a:cxn>
              <a:cxn ang="0">
                <a:pos x="20" y="90"/>
              </a:cxn>
              <a:cxn ang="0">
                <a:pos x="8" y="82"/>
              </a:cxn>
              <a:cxn ang="0">
                <a:pos x="0" y="71"/>
              </a:cxn>
              <a:cxn ang="0">
                <a:pos x="0" y="59"/>
              </a:cxn>
              <a:cxn ang="0">
                <a:pos x="4" y="67"/>
              </a:cxn>
              <a:cxn ang="0">
                <a:pos x="12" y="78"/>
              </a:cxn>
              <a:cxn ang="0">
                <a:pos x="20" y="86"/>
              </a:cxn>
              <a:cxn ang="0">
                <a:pos x="51" y="102"/>
              </a:cxn>
              <a:cxn ang="0">
                <a:pos x="94" y="110"/>
              </a:cxn>
              <a:cxn ang="0">
                <a:pos x="140" y="110"/>
              </a:cxn>
              <a:cxn ang="0">
                <a:pos x="183" y="102"/>
              </a:cxn>
              <a:cxn ang="0">
                <a:pos x="199" y="94"/>
              </a:cxn>
              <a:cxn ang="0">
                <a:pos x="214" y="86"/>
              </a:cxn>
              <a:cxn ang="0">
                <a:pos x="222" y="78"/>
              </a:cxn>
              <a:cxn ang="0">
                <a:pos x="230" y="67"/>
              </a:cxn>
              <a:cxn ang="0">
                <a:pos x="234" y="59"/>
              </a:cxn>
              <a:cxn ang="0">
                <a:pos x="230" y="47"/>
              </a:cxn>
              <a:cxn ang="0">
                <a:pos x="222" y="35"/>
              </a:cxn>
              <a:cxn ang="0">
                <a:pos x="214" y="28"/>
              </a:cxn>
              <a:cxn ang="0">
                <a:pos x="199" y="20"/>
              </a:cxn>
              <a:cxn ang="0">
                <a:pos x="164" y="8"/>
              </a:cxn>
              <a:cxn ang="0">
                <a:pos x="117" y="4"/>
              </a:cxn>
              <a:cxn ang="0">
                <a:pos x="74" y="8"/>
              </a:cxn>
              <a:cxn ang="0">
                <a:pos x="35" y="20"/>
              </a:cxn>
              <a:cxn ang="0">
                <a:pos x="20" y="28"/>
              </a:cxn>
              <a:cxn ang="0">
                <a:pos x="12" y="35"/>
              </a:cxn>
              <a:cxn ang="0">
                <a:pos x="4" y="47"/>
              </a:cxn>
              <a:cxn ang="0">
                <a:pos x="4" y="59"/>
              </a:cxn>
              <a:cxn ang="0">
                <a:pos x="4" y="67"/>
              </a:cxn>
            </a:cxnLst>
            <a:rect l="0" t="0" r="r" b="b"/>
            <a:pathLst>
              <a:path w="238" h="117">
                <a:moveTo>
                  <a:pt x="0" y="59"/>
                </a:moveTo>
                <a:lnTo>
                  <a:pt x="0" y="55"/>
                </a:lnTo>
                <a:lnTo>
                  <a:pt x="0" y="47"/>
                </a:lnTo>
                <a:lnTo>
                  <a:pt x="0" y="43"/>
                </a:lnTo>
                <a:lnTo>
                  <a:pt x="8" y="35"/>
                </a:lnTo>
                <a:lnTo>
                  <a:pt x="8" y="35"/>
                </a:lnTo>
                <a:lnTo>
                  <a:pt x="20" y="24"/>
                </a:lnTo>
                <a:lnTo>
                  <a:pt x="20" y="24"/>
                </a:lnTo>
                <a:lnTo>
                  <a:pt x="35" y="16"/>
                </a:lnTo>
                <a:lnTo>
                  <a:pt x="35" y="16"/>
                </a:lnTo>
                <a:lnTo>
                  <a:pt x="51" y="8"/>
                </a:lnTo>
                <a:lnTo>
                  <a:pt x="70" y="4"/>
                </a:lnTo>
                <a:lnTo>
                  <a:pt x="94" y="0"/>
                </a:lnTo>
                <a:lnTo>
                  <a:pt x="117" y="0"/>
                </a:lnTo>
                <a:lnTo>
                  <a:pt x="140" y="0"/>
                </a:lnTo>
                <a:lnTo>
                  <a:pt x="164" y="4"/>
                </a:lnTo>
                <a:lnTo>
                  <a:pt x="183" y="8"/>
                </a:lnTo>
                <a:lnTo>
                  <a:pt x="199" y="16"/>
                </a:lnTo>
                <a:lnTo>
                  <a:pt x="203" y="16"/>
                </a:lnTo>
                <a:lnTo>
                  <a:pt x="214" y="24"/>
                </a:lnTo>
                <a:lnTo>
                  <a:pt x="214" y="24"/>
                </a:lnTo>
                <a:lnTo>
                  <a:pt x="226" y="35"/>
                </a:lnTo>
                <a:lnTo>
                  <a:pt x="226" y="35"/>
                </a:lnTo>
                <a:lnTo>
                  <a:pt x="234" y="43"/>
                </a:lnTo>
                <a:lnTo>
                  <a:pt x="234" y="47"/>
                </a:lnTo>
                <a:lnTo>
                  <a:pt x="238" y="55"/>
                </a:lnTo>
                <a:lnTo>
                  <a:pt x="238" y="59"/>
                </a:lnTo>
                <a:lnTo>
                  <a:pt x="234" y="71"/>
                </a:lnTo>
                <a:lnTo>
                  <a:pt x="234" y="71"/>
                </a:lnTo>
                <a:lnTo>
                  <a:pt x="226" y="82"/>
                </a:lnTo>
                <a:lnTo>
                  <a:pt x="226" y="82"/>
                </a:lnTo>
                <a:lnTo>
                  <a:pt x="214" y="90"/>
                </a:lnTo>
                <a:lnTo>
                  <a:pt x="214" y="90"/>
                </a:lnTo>
                <a:lnTo>
                  <a:pt x="203" y="98"/>
                </a:lnTo>
                <a:lnTo>
                  <a:pt x="199" y="98"/>
                </a:lnTo>
                <a:lnTo>
                  <a:pt x="183" y="106"/>
                </a:lnTo>
                <a:lnTo>
                  <a:pt x="164" y="110"/>
                </a:lnTo>
                <a:lnTo>
                  <a:pt x="140" y="113"/>
                </a:lnTo>
                <a:lnTo>
                  <a:pt x="117" y="117"/>
                </a:lnTo>
                <a:lnTo>
                  <a:pt x="94" y="113"/>
                </a:lnTo>
                <a:lnTo>
                  <a:pt x="70" y="110"/>
                </a:lnTo>
                <a:lnTo>
                  <a:pt x="51" y="106"/>
                </a:lnTo>
                <a:lnTo>
                  <a:pt x="35" y="98"/>
                </a:lnTo>
                <a:lnTo>
                  <a:pt x="20" y="90"/>
                </a:lnTo>
                <a:lnTo>
                  <a:pt x="20" y="90"/>
                </a:lnTo>
                <a:lnTo>
                  <a:pt x="8" y="82"/>
                </a:lnTo>
                <a:lnTo>
                  <a:pt x="8" y="82"/>
                </a:lnTo>
                <a:lnTo>
                  <a:pt x="0" y="71"/>
                </a:lnTo>
                <a:lnTo>
                  <a:pt x="0" y="71"/>
                </a:lnTo>
                <a:lnTo>
                  <a:pt x="0" y="59"/>
                </a:lnTo>
                <a:close/>
                <a:moveTo>
                  <a:pt x="4" y="67"/>
                </a:moveTo>
                <a:lnTo>
                  <a:pt x="4" y="67"/>
                </a:lnTo>
                <a:lnTo>
                  <a:pt x="12" y="78"/>
                </a:lnTo>
                <a:lnTo>
                  <a:pt x="12" y="78"/>
                </a:lnTo>
                <a:lnTo>
                  <a:pt x="24" y="86"/>
                </a:lnTo>
                <a:lnTo>
                  <a:pt x="20" y="86"/>
                </a:lnTo>
                <a:lnTo>
                  <a:pt x="35" y="94"/>
                </a:lnTo>
                <a:lnTo>
                  <a:pt x="51" y="102"/>
                </a:lnTo>
                <a:lnTo>
                  <a:pt x="70" y="106"/>
                </a:lnTo>
                <a:lnTo>
                  <a:pt x="94" y="110"/>
                </a:lnTo>
                <a:lnTo>
                  <a:pt x="117" y="113"/>
                </a:lnTo>
                <a:lnTo>
                  <a:pt x="140" y="110"/>
                </a:lnTo>
                <a:lnTo>
                  <a:pt x="164" y="106"/>
                </a:lnTo>
                <a:lnTo>
                  <a:pt x="183" y="102"/>
                </a:lnTo>
                <a:lnTo>
                  <a:pt x="199" y="94"/>
                </a:lnTo>
                <a:lnTo>
                  <a:pt x="199" y="94"/>
                </a:lnTo>
                <a:lnTo>
                  <a:pt x="214" y="86"/>
                </a:lnTo>
                <a:lnTo>
                  <a:pt x="214" y="86"/>
                </a:lnTo>
                <a:lnTo>
                  <a:pt x="222" y="78"/>
                </a:lnTo>
                <a:lnTo>
                  <a:pt x="222" y="78"/>
                </a:lnTo>
                <a:lnTo>
                  <a:pt x="230" y="67"/>
                </a:lnTo>
                <a:lnTo>
                  <a:pt x="230" y="67"/>
                </a:lnTo>
                <a:lnTo>
                  <a:pt x="234" y="55"/>
                </a:lnTo>
                <a:lnTo>
                  <a:pt x="234" y="59"/>
                </a:lnTo>
                <a:lnTo>
                  <a:pt x="230" y="47"/>
                </a:lnTo>
                <a:lnTo>
                  <a:pt x="230" y="47"/>
                </a:lnTo>
                <a:lnTo>
                  <a:pt x="222" y="35"/>
                </a:lnTo>
                <a:lnTo>
                  <a:pt x="222" y="35"/>
                </a:lnTo>
                <a:lnTo>
                  <a:pt x="214" y="28"/>
                </a:lnTo>
                <a:lnTo>
                  <a:pt x="214" y="28"/>
                </a:lnTo>
                <a:lnTo>
                  <a:pt x="199" y="20"/>
                </a:lnTo>
                <a:lnTo>
                  <a:pt x="199" y="20"/>
                </a:lnTo>
                <a:lnTo>
                  <a:pt x="183" y="12"/>
                </a:lnTo>
                <a:lnTo>
                  <a:pt x="164" y="8"/>
                </a:lnTo>
                <a:lnTo>
                  <a:pt x="140" y="4"/>
                </a:lnTo>
                <a:lnTo>
                  <a:pt x="117" y="4"/>
                </a:lnTo>
                <a:lnTo>
                  <a:pt x="94" y="4"/>
                </a:lnTo>
                <a:lnTo>
                  <a:pt x="74" y="8"/>
                </a:lnTo>
                <a:lnTo>
                  <a:pt x="51" y="12"/>
                </a:lnTo>
                <a:lnTo>
                  <a:pt x="35" y="20"/>
                </a:lnTo>
                <a:lnTo>
                  <a:pt x="35" y="20"/>
                </a:lnTo>
                <a:lnTo>
                  <a:pt x="20" y="28"/>
                </a:lnTo>
                <a:lnTo>
                  <a:pt x="24" y="28"/>
                </a:lnTo>
                <a:lnTo>
                  <a:pt x="12" y="35"/>
                </a:lnTo>
                <a:lnTo>
                  <a:pt x="12" y="35"/>
                </a:lnTo>
                <a:lnTo>
                  <a:pt x="4" y="47"/>
                </a:lnTo>
                <a:lnTo>
                  <a:pt x="4" y="47"/>
                </a:lnTo>
                <a:lnTo>
                  <a:pt x="4" y="59"/>
                </a:lnTo>
                <a:lnTo>
                  <a:pt x="4" y="55"/>
                </a:lnTo>
                <a:lnTo>
                  <a:pt x="4" y="6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1" name="Rectangle 54"/>
          <p:cNvSpPr>
            <a:spLocks noChangeArrowheads="1"/>
          </p:cNvSpPr>
          <p:nvPr/>
        </p:nvSpPr>
        <p:spPr bwMode="auto">
          <a:xfrm>
            <a:off x="3685502" y="4949775"/>
            <a:ext cx="28854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+84%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Rectangle 55"/>
          <p:cNvSpPr>
            <a:spLocks noChangeArrowheads="1"/>
          </p:cNvSpPr>
          <p:nvPr/>
        </p:nvSpPr>
        <p:spPr bwMode="auto">
          <a:xfrm>
            <a:off x="3485063" y="5553439"/>
            <a:ext cx="3032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0,12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2308533" y="4422127"/>
            <a:ext cx="81304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UK</a:t>
            </a:r>
          </a:p>
          <a:p>
            <a:pPr algn="ctr">
              <a:lnSpc>
                <a:spcPct val="90000"/>
              </a:lnSpc>
            </a:pP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(en Mds$)</a:t>
            </a:r>
            <a:endParaRPr lang="fr-FR" sz="11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 bwMode="auto">
          <a:xfrm>
            <a:off x="3485006" y="4422127"/>
            <a:ext cx="86594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Allemagne</a:t>
            </a:r>
          </a:p>
          <a:p>
            <a:pPr algn="ctr">
              <a:lnSpc>
                <a:spcPct val="90000"/>
              </a:lnSpc>
            </a:pPr>
            <a:r>
              <a:rPr lang="fr-FR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(en Mds$)</a:t>
            </a:r>
            <a:endParaRPr lang="fr-FR" sz="11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8" name="Picture 1"/>
          <p:cNvPicPr>
            <a:picLocks noChangeAspect="1" noChangeArrowheads="1"/>
          </p:cNvPicPr>
          <p:nvPr/>
        </p:nvPicPr>
        <p:blipFill>
          <a:blip r:embed="rId105" cstate="print"/>
          <a:srcRect/>
          <a:stretch>
            <a:fillRect/>
          </a:stretch>
        </p:blipFill>
        <p:spPr bwMode="auto">
          <a:xfrm>
            <a:off x="8057016" y="3860811"/>
            <a:ext cx="856534" cy="35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Perspectives pour 2013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1988" y="6511925"/>
            <a:ext cx="2894012" cy="201613"/>
          </a:xfrm>
        </p:spPr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711950"/>
            <a:ext cx="2311400" cy="117475"/>
          </a:xfrm>
        </p:spPr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317442" name="think-cell Slide" r:id="rId5" imgW="270" imgH="270" progId="TCLayout.ActiveDocument.1">
              <p:embed/>
            </p:oleObj>
          </a:graphicData>
        </a:graphic>
      </p:graphicFrame>
      <p:sp>
        <p:nvSpPr>
          <p:cNvPr id="7" name="Rectangle 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anchor="ctr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fr-FR" sz="1400" b="1" dirty="0" err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 pitchFamily="34" charset="0"/>
              <a:sym typeface="Calibri"/>
            </a:endParaRPr>
          </a:p>
        </p:txBody>
      </p:sp>
      <p:sp>
        <p:nvSpPr>
          <p:cNvPr id="4102" name="Title 2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sz="2200" dirty="0" smtClean="0"/>
              <a:t>L’année 2013 restera une année de croissance pour la publicité digitale</a:t>
            </a:r>
          </a:p>
        </p:txBody>
      </p:sp>
      <p:sp>
        <p:nvSpPr>
          <p:cNvPr id="4126" name="Rectangle 41"/>
          <p:cNvSpPr>
            <a:spLocks noChangeArrowheads="1"/>
          </p:cNvSpPr>
          <p:nvPr/>
        </p:nvSpPr>
        <p:spPr bwMode="auto">
          <a:xfrm>
            <a:off x="224466" y="6164449"/>
            <a:ext cx="5957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800" i="1" dirty="0"/>
              <a:t>(*) Le périmètre inclut les segments suivants : </a:t>
            </a:r>
            <a:r>
              <a:rPr lang="fr-FR" sz="800" i="1" dirty="0" err="1"/>
              <a:t>Search</a:t>
            </a:r>
            <a:r>
              <a:rPr lang="fr-FR" sz="800" i="1" dirty="0"/>
              <a:t>, Display, Recherche locale, Affiliation, </a:t>
            </a:r>
            <a:r>
              <a:rPr lang="fr-FR" sz="800" i="1" dirty="0" err="1"/>
              <a:t>Emailing</a:t>
            </a:r>
            <a:r>
              <a:rPr lang="fr-FR" sz="800" i="1" dirty="0"/>
              <a:t>, Comparateurs, Mobile. Le calcul du marché total online prend en compte la déduplication des canaux. </a:t>
            </a:r>
            <a:endParaRPr lang="fr-FR" sz="800" dirty="0"/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grpSp>
        <p:nvGrpSpPr>
          <p:cNvPr id="2" name="Group 128"/>
          <p:cNvGrpSpPr/>
          <p:nvPr/>
        </p:nvGrpSpPr>
        <p:grpSpPr>
          <a:xfrm>
            <a:off x="1268413" y="2466752"/>
            <a:ext cx="7343775" cy="2540223"/>
            <a:chOff x="1268413" y="2008188"/>
            <a:chExt cx="7343775" cy="2998788"/>
          </a:xfrm>
        </p:grpSpPr>
        <p:sp>
          <p:nvSpPr>
            <p:cNvPr id="327688" name="Rectangle 8"/>
            <p:cNvSpPr>
              <a:spLocks noChangeArrowheads="1"/>
            </p:cNvSpPr>
            <p:nvPr/>
          </p:nvSpPr>
          <p:spPr bwMode="auto">
            <a:xfrm>
              <a:off x="1268413" y="2944813"/>
              <a:ext cx="739775" cy="2062163"/>
            </a:xfrm>
            <a:prstGeom prst="rect">
              <a:avLst/>
            </a:prstGeom>
            <a:gradFill>
              <a:gsLst>
                <a:gs pos="0">
                  <a:srgbClr val="700000"/>
                </a:gs>
                <a:gs pos="80000">
                  <a:srgbClr val="C00000"/>
                </a:gs>
                <a:gs pos="100000">
                  <a:srgbClr val="EA0000"/>
                </a:gs>
              </a:gsLst>
              <a:lin ang="18600000" scaled="0"/>
            </a:gra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689" name="Rectangle 9"/>
            <p:cNvSpPr>
              <a:spLocks noChangeArrowheads="1"/>
            </p:cNvSpPr>
            <p:nvPr/>
          </p:nvSpPr>
          <p:spPr bwMode="auto">
            <a:xfrm>
              <a:off x="2597150" y="2824163"/>
              <a:ext cx="730250" cy="2182813"/>
            </a:xfrm>
            <a:prstGeom prst="rect">
              <a:avLst/>
            </a:prstGeom>
            <a:gradFill>
              <a:gsLst>
                <a:gs pos="0">
                  <a:srgbClr val="700000"/>
                </a:gs>
                <a:gs pos="80000">
                  <a:srgbClr val="C00000"/>
                </a:gs>
                <a:gs pos="100000">
                  <a:srgbClr val="EA0000"/>
                </a:gs>
              </a:gsLst>
              <a:lin ang="18600000" scaled="0"/>
            </a:gra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690" name="Rectangle 10"/>
            <p:cNvSpPr>
              <a:spLocks noChangeArrowheads="1"/>
            </p:cNvSpPr>
            <p:nvPr/>
          </p:nvSpPr>
          <p:spPr bwMode="auto">
            <a:xfrm>
              <a:off x="3916363" y="2627313"/>
              <a:ext cx="738188" cy="2379663"/>
            </a:xfrm>
            <a:prstGeom prst="rect">
              <a:avLst/>
            </a:prstGeom>
            <a:gradFill>
              <a:gsLst>
                <a:gs pos="0">
                  <a:srgbClr val="700000"/>
                </a:gs>
                <a:gs pos="80000">
                  <a:srgbClr val="C00000"/>
                </a:gs>
                <a:gs pos="100000">
                  <a:srgbClr val="EA0000"/>
                </a:gs>
              </a:gsLst>
              <a:lin ang="18600000" scaled="0"/>
            </a:gra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691" name="Rectangle 11"/>
            <p:cNvSpPr>
              <a:spLocks noChangeArrowheads="1"/>
            </p:cNvSpPr>
            <p:nvPr/>
          </p:nvSpPr>
          <p:spPr bwMode="auto">
            <a:xfrm>
              <a:off x="5235575" y="2363788"/>
              <a:ext cx="728663" cy="2643188"/>
            </a:xfrm>
            <a:prstGeom prst="rect">
              <a:avLst/>
            </a:prstGeom>
            <a:gradFill>
              <a:gsLst>
                <a:gs pos="0">
                  <a:srgbClr val="700000"/>
                </a:gs>
                <a:gs pos="80000">
                  <a:srgbClr val="C00000"/>
                </a:gs>
                <a:gs pos="100000">
                  <a:srgbClr val="EA0000"/>
                </a:gs>
              </a:gsLst>
              <a:lin ang="18600000" scaled="0"/>
            </a:gra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692" name="Rectangle 12"/>
            <p:cNvSpPr>
              <a:spLocks noChangeArrowheads="1"/>
            </p:cNvSpPr>
            <p:nvPr/>
          </p:nvSpPr>
          <p:spPr bwMode="auto">
            <a:xfrm>
              <a:off x="6554788" y="2214563"/>
              <a:ext cx="738188" cy="2792413"/>
            </a:xfrm>
            <a:prstGeom prst="rect">
              <a:avLst/>
            </a:prstGeom>
            <a:gradFill>
              <a:gsLst>
                <a:gs pos="0">
                  <a:srgbClr val="700000"/>
                </a:gs>
                <a:gs pos="80000">
                  <a:srgbClr val="C00000"/>
                </a:gs>
                <a:gs pos="100000">
                  <a:srgbClr val="EA0000"/>
                </a:gs>
              </a:gsLst>
              <a:lin ang="18600000" scaled="0"/>
            </a:gra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693" name="Rectangle 13"/>
            <p:cNvSpPr>
              <a:spLocks noChangeArrowheads="1"/>
            </p:cNvSpPr>
            <p:nvPr/>
          </p:nvSpPr>
          <p:spPr bwMode="auto">
            <a:xfrm>
              <a:off x="7881938" y="2008188"/>
              <a:ext cx="730250" cy="2998788"/>
            </a:xfrm>
            <a:prstGeom prst="rect">
              <a:avLst/>
            </a:prstGeom>
            <a:gradFill>
              <a:gsLst>
                <a:gs pos="0">
                  <a:srgbClr val="700000"/>
                </a:gs>
                <a:gs pos="80000">
                  <a:srgbClr val="C00000"/>
                </a:gs>
                <a:gs pos="100000">
                  <a:srgbClr val="EA0000"/>
                </a:gs>
              </a:gsLst>
              <a:lin ang="18600000" scaled="0"/>
            </a:gra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27694" name="Line 14"/>
          <p:cNvSpPr>
            <a:spLocks noChangeShapeType="1"/>
          </p:cNvSpPr>
          <p:nvPr/>
        </p:nvSpPr>
        <p:spPr bwMode="auto">
          <a:xfrm>
            <a:off x="979488" y="5006975"/>
            <a:ext cx="79311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700" name="Rectangle 20"/>
          <p:cNvSpPr>
            <a:spLocks noChangeArrowheads="1"/>
          </p:cNvSpPr>
          <p:nvPr/>
        </p:nvSpPr>
        <p:spPr bwMode="auto">
          <a:xfrm>
            <a:off x="5422900" y="5102225"/>
            <a:ext cx="4683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1" name="Rectangle 21"/>
          <p:cNvSpPr>
            <a:spLocks noChangeArrowheads="1"/>
          </p:cNvSpPr>
          <p:nvPr/>
        </p:nvSpPr>
        <p:spPr bwMode="auto">
          <a:xfrm>
            <a:off x="5403850" y="2518972"/>
            <a:ext cx="514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2.561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2" name="Rectangle 22"/>
          <p:cNvSpPr>
            <a:spLocks noChangeArrowheads="1"/>
          </p:cNvSpPr>
          <p:nvPr/>
        </p:nvSpPr>
        <p:spPr bwMode="auto">
          <a:xfrm>
            <a:off x="4103688" y="5102225"/>
            <a:ext cx="4683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3" name="Rectangle 23"/>
          <p:cNvSpPr>
            <a:spLocks noChangeArrowheads="1"/>
          </p:cNvSpPr>
          <p:nvPr/>
        </p:nvSpPr>
        <p:spPr bwMode="auto">
          <a:xfrm>
            <a:off x="4075113" y="2705542"/>
            <a:ext cx="514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2.305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4" name="Rectangle 24"/>
          <p:cNvSpPr>
            <a:spLocks noChangeArrowheads="1"/>
          </p:cNvSpPr>
          <p:nvPr/>
        </p:nvSpPr>
        <p:spPr bwMode="auto">
          <a:xfrm>
            <a:off x="2774950" y="5102225"/>
            <a:ext cx="4683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2009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5" name="Rectangle 25"/>
          <p:cNvSpPr>
            <a:spLocks noChangeArrowheads="1"/>
          </p:cNvSpPr>
          <p:nvPr/>
        </p:nvSpPr>
        <p:spPr bwMode="auto">
          <a:xfrm>
            <a:off x="2755900" y="2900805"/>
            <a:ext cx="514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2.110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6" name="Rectangle 26"/>
          <p:cNvSpPr>
            <a:spLocks noChangeArrowheads="1"/>
          </p:cNvSpPr>
          <p:nvPr/>
        </p:nvSpPr>
        <p:spPr bwMode="auto">
          <a:xfrm>
            <a:off x="1455738" y="5102225"/>
            <a:ext cx="4683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2008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7" name="Rectangle 27"/>
          <p:cNvSpPr>
            <a:spLocks noChangeArrowheads="1"/>
          </p:cNvSpPr>
          <p:nvPr/>
        </p:nvSpPr>
        <p:spPr bwMode="auto">
          <a:xfrm>
            <a:off x="1428750" y="3023042"/>
            <a:ext cx="514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2.000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8" name="Rectangle 28"/>
          <p:cNvSpPr>
            <a:spLocks noChangeArrowheads="1"/>
          </p:cNvSpPr>
          <p:nvPr/>
        </p:nvSpPr>
        <p:spPr bwMode="auto">
          <a:xfrm>
            <a:off x="8050213" y="2216049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2.840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9" name="Rectangle 29"/>
          <p:cNvSpPr>
            <a:spLocks noChangeArrowheads="1"/>
          </p:cNvSpPr>
          <p:nvPr/>
        </p:nvSpPr>
        <p:spPr bwMode="auto">
          <a:xfrm>
            <a:off x="6750050" y="5102225"/>
            <a:ext cx="4683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2012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9" name="Rectangle 39"/>
          <p:cNvSpPr>
            <a:spLocks noChangeArrowheads="1"/>
          </p:cNvSpPr>
          <p:nvPr/>
        </p:nvSpPr>
        <p:spPr bwMode="auto">
          <a:xfrm>
            <a:off x="8069263" y="5102225"/>
            <a:ext cx="4683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2013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23" name="Rectangle 43"/>
          <p:cNvSpPr>
            <a:spLocks noChangeArrowheads="1"/>
          </p:cNvSpPr>
          <p:nvPr/>
        </p:nvSpPr>
        <p:spPr bwMode="auto">
          <a:xfrm>
            <a:off x="6723063" y="2369747"/>
            <a:ext cx="514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2.700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18"/>
          <p:cNvSpPr/>
          <p:nvPr/>
        </p:nvSpPr>
        <p:spPr bwMode="auto">
          <a:xfrm rot="16200000">
            <a:off x="1840142" y="2489777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20" name="Freeform 119"/>
          <p:cNvSpPr>
            <a:spLocks/>
          </p:cNvSpPr>
          <p:nvPr/>
        </p:nvSpPr>
        <p:spPr bwMode="auto">
          <a:xfrm>
            <a:off x="1913272" y="2616844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100" b="1" dirty="0" smtClean="0"/>
              <a:t>+6%</a:t>
            </a:r>
            <a:endParaRPr lang="fr-FR" sz="1100" b="1" dirty="0"/>
          </a:p>
        </p:txBody>
      </p:sp>
      <p:sp>
        <p:nvSpPr>
          <p:cNvPr id="121" name="Freeform 120"/>
          <p:cNvSpPr/>
          <p:nvPr/>
        </p:nvSpPr>
        <p:spPr bwMode="auto">
          <a:xfrm rot="16200000">
            <a:off x="3223640" y="2286056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22" name="Freeform 121"/>
          <p:cNvSpPr>
            <a:spLocks/>
          </p:cNvSpPr>
          <p:nvPr/>
        </p:nvSpPr>
        <p:spPr bwMode="auto">
          <a:xfrm>
            <a:off x="3296770" y="2413123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100" b="1" dirty="0" smtClean="0"/>
              <a:t>+9%</a:t>
            </a:r>
            <a:endParaRPr lang="fr-FR" sz="1100" b="1" dirty="0"/>
          </a:p>
        </p:txBody>
      </p:sp>
      <p:sp>
        <p:nvSpPr>
          <p:cNvPr id="123" name="Freeform 122"/>
          <p:cNvSpPr/>
          <p:nvPr/>
        </p:nvSpPr>
        <p:spPr bwMode="auto">
          <a:xfrm rot="16200000">
            <a:off x="4591830" y="2108959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24" name="Freeform 123"/>
          <p:cNvSpPr>
            <a:spLocks/>
          </p:cNvSpPr>
          <p:nvPr/>
        </p:nvSpPr>
        <p:spPr bwMode="auto">
          <a:xfrm>
            <a:off x="4664960" y="2236026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100" b="1" dirty="0" smtClean="0"/>
              <a:t>+11%</a:t>
            </a:r>
            <a:endParaRPr lang="fr-FR" sz="1100" b="1" dirty="0"/>
          </a:p>
        </p:txBody>
      </p:sp>
      <p:sp>
        <p:nvSpPr>
          <p:cNvPr id="125" name="Freeform 124"/>
          <p:cNvSpPr/>
          <p:nvPr/>
        </p:nvSpPr>
        <p:spPr bwMode="auto">
          <a:xfrm rot="16200000">
            <a:off x="5867668" y="1990652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26" name="Freeform 125"/>
          <p:cNvSpPr>
            <a:spLocks/>
          </p:cNvSpPr>
          <p:nvPr/>
        </p:nvSpPr>
        <p:spPr bwMode="auto">
          <a:xfrm>
            <a:off x="5940798" y="2117719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100" b="1" dirty="0" smtClean="0"/>
              <a:t>+5%</a:t>
            </a:r>
            <a:endParaRPr lang="fr-FR" sz="1100" b="1" dirty="0"/>
          </a:p>
        </p:txBody>
      </p:sp>
      <p:sp>
        <p:nvSpPr>
          <p:cNvPr id="127" name="Freeform 126"/>
          <p:cNvSpPr/>
          <p:nvPr/>
        </p:nvSpPr>
        <p:spPr bwMode="auto">
          <a:xfrm rot="16200000">
            <a:off x="7230131" y="1862574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28" name="Freeform 127"/>
          <p:cNvSpPr>
            <a:spLocks/>
          </p:cNvSpPr>
          <p:nvPr/>
        </p:nvSpPr>
        <p:spPr bwMode="auto">
          <a:xfrm>
            <a:off x="7303261" y="1989641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100" b="1" dirty="0" smtClean="0"/>
              <a:t>+5%</a:t>
            </a:r>
            <a:endParaRPr lang="fr-FR" sz="11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318466" name="think-cell Slide" r:id="rId5" imgW="270" imgH="270" progId="TCLayout.ActiveDocument.1">
              <p:embed/>
            </p:oleObj>
          </a:graphicData>
        </a:graphic>
      </p:graphicFrame>
      <p:sp>
        <p:nvSpPr>
          <p:cNvPr id="7" name="Rectangle 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anchor="ctr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fr-FR" sz="1400" b="1" dirty="0" err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 pitchFamily="34" charset="0"/>
              <a:sym typeface="Calibri"/>
            </a:endParaRPr>
          </a:p>
        </p:txBody>
      </p:sp>
      <p:sp>
        <p:nvSpPr>
          <p:cNvPr id="41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200" dirty="0" smtClean="0"/>
              <a:t>Principales tendances pour 2013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5265" y="1254084"/>
            <a:ext cx="7635470" cy="465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 climat reste tendu et incertain </a:t>
            </a:r>
            <a:r>
              <a:rPr lang="fr-FR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la prévision de croissance de l’économie française pour les deux premiers trimestres de 2013 est de +0,1% (INSEE)</a:t>
            </a:r>
            <a:endParaRPr lang="fr-FR" sz="1500" dirty="0" smtClean="0">
              <a:solidFill>
                <a:srgbClr val="C80000"/>
              </a:solidFill>
              <a:latin typeface="+mj-lt"/>
            </a:endParaRPr>
          </a:p>
          <a:p>
            <a:pPr marL="266700" indent="-266700"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Un début d’année 2013 difficile </a:t>
            </a: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dans la continuité du S2 2012 </a:t>
            </a: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favorisant la performance, </a:t>
            </a: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illustré notamment par le développement attendu des Ad Exchanges</a:t>
            </a:r>
          </a:p>
          <a:p>
            <a:pPr marL="266700" indent="-266700"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Sur la deuxième partie de l’année</a:t>
            </a: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, un rééquilibrage des leviers générant </a:t>
            </a: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un regain de croissance pour la visibilité</a:t>
            </a:r>
          </a:p>
          <a:p>
            <a:pPr marL="266700" indent="-266700"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Engagement : croissance soutenue en 2013</a:t>
            </a: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  liée aux investissements des entreprises dans ce canal de la relation client et à un développement important de l’offre publicitaire</a:t>
            </a:r>
          </a:p>
          <a:p>
            <a:pPr marL="266700" indent="-266700"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Poursuite de la digitalisation des média traditionnels</a:t>
            </a:r>
            <a:r>
              <a:rPr lang="fr-FR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et développement des nouveaux équipements TV connectées, tablettes et autres objets connectés</a:t>
            </a:r>
          </a:p>
          <a:p>
            <a:pPr marL="266700" indent="-266700"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Ces hypothèses conduisent à une </a:t>
            </a: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croissance 2013</a:t>
            </a: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 comparable à celle de 2012 - soit </a:t>
            </a: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5% </a:t>
            </a:r>
            <a:r>
              <a:rPr lang="fr-FR" sz="1500" dirty="0" smtClean="0">
                <a:solidFill>
                  <a:schemeClr val="tx1"/>
                </a:solidFill>
                <a:latin typeface="+mj-lt"/>
              </a:rPr>
              <a:t>-</a:t>
            </a:r>
            <a:r>
              <a:rPr lang="fr-FR" sz="1500" b="1" dirty="0" smtClean="0">
                <a:solidFill>
                  <a:schemeClr val="tx1"/>
                </a:solidFill>
                <a:latin typeface="+mj-lt"/>
              </a:rPr>
              <a:t> ce qui porterait le marché à 2,84 milliards d’euros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646179" y="1111916"/>
            <a:ext cx="198073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600" b="1" i="1" dirty="0" smtClean="0">
                <a:solidFill>
                  <a:schemeClr val="bg2"/>
                </a:solidFill>
                <a:latin typeface="+mj-lt"/>
              </a:rPr>
              <a:t>Tendances pour 2013</a:t>
            </a: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Object 93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38594" name="think-cell Slide" r:id="rId6" imgW="360" imgH="360" progId="TCLayout.ActiveDocument.1">
              <p:embed/>
            </p:oleObj>
          </a:graphicData>
        </a:graphic>
      </p:graphicFrame>
      <p:sp>
        <p:nvSpPr>
          <p:cNvPr id="67" name="Round Diagonal Corner Rectangle 66"/>
          <p:cNvSpPr/>
          <p:nvPr>
            <p:custDataLst>
              <p:tags r:id="rId2"/>
            </p:custDataLst>
          </p:nvPr>
        </p:nvSpPr>
        <p:spPr bwMode="auto">
          <a:xfrm>
            <a:off x="5332838" y="3923872"/>
            <a:ext cx="4104000" cy="2268000"/>
          </a:xfrm>
          <a:prstGeom prst="round2DiagRect">
            <a:avLst>
              <a:gd name="adj1" fmla="val 14866"/>
              <a:gd name="adj2" fmla="val 0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720000" rtlCol="0" anchor="t" anchorCtr="0"/>
          <a:lstStyle/>
          <a:p>
            <a:pPr>
              <a:spcBef>
                <a:spcPts val="400"/>
              </a:spcBef>
              <a:spcAft>
                <a:spcPts val="0"/>
              </a:spcAft>
            </a:pPr>
            <a:endParaRPr lang="fr-FR" sz="1450" b="1" kern="0" dirty="0" smtClean="0">
              <a:solidFill>
                <a:sysClr val="windowText" lastClr="000000"/>
              </a:solidFill>
            </a:endParaRP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fr-FR" sz="1450" b="1" kern="0" dirty="0" smtClean="0">
                <a:solidFill>
                  <a:sysClr val="windowText" lastClr="000000"/>
                </a:solidFill>
              </a:rPr>
              <a:t>Françoise Chambre, </a:t>
            </a:r>
            <a:r>
              <a:rPr lang="fr-FR" sz="1450" i="1" kern="0" dirty="0" smtClean="0">
                <a:solidFill>
                  <a:sysClr val="windowText" lastClr="000000"/>
                </a:solidFill>
              </a:rPr>
              <a:t>Déléguée Générale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fr-FR" sz="1450" kern="0" dirty="0" smtClean="0">
                <a:solidFill>
                  <a:sysClr val="windowText" lastClr="000000"/>
                </a:solidFill>
                <a:hlinkClick r:id="rId7"/>
              </a:rPr>
              <a:t>francoise.chambre@udecam.fr</a:t>
            </a:r>
            <a:endParaRPr lang="fr-FR" sz="1450" kern="0" dirty="0" smtClean="0">
              <a:solidFill>
                <a:sysClr val="windowText" lastClr="000000"/>
              </a:solidFill>
            </a:endParaRPr>
          </a:p>
          <a:p>
            <a:pPr>
              <a:spcBef>
                <a:spcPts val="400"/>
              </a:spcBef>
              <a:spcAft>
                <a:spcPts val="0"/>
              </a:spcAft>
            </a:pPr>
            <a:endParaRPr lang="fr-FR" sz="1450" b="1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60" name="L-Shape 59"/>
          <p:cNvSpPr/>
          <p:nvPr/>
        </p:nvSpPr>
        <p:spPr bwMode="auto">
          <a:xfrm rot="16200000" flipH="1">
            <a:off x="3819890" y="1211551"/>
            <a:ext cx="800100" cy="914400"/>
          </a:xfrm>
          <a:prstGeom prst="corner">
            <a:avLst>
              <a:gd name="adj1" fmla="val 15278"/>
              <a:gd name="adj2" fmla="val 13889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61" name="L-Shape 60"/>
          <p:cNvSpPr/>
          <p:nvPr/>
        </p:nvSpPr>
        <p:spPr bwMode="auto">
          <a:xfrm rot="5400000" flipH="1">
            <a:off x="398463" y="2901635"/>
            <a:ext cx="800100" cy="914400"/>
          </a:xfrm>
          <a:prstGeom prst="corner">
            <a:avLst>
              <a:gd name="adj1" fmla="val 15278"/>
              <a:gd name="adj2" fmla="val 13889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62" name="Round Diagonal Corner Rectangle 61"/>
          <p:cNvSpPr/>
          <p:nvPr>
            <p:custDataLst>
              <p:tags r:id="rId3"/>
            </p:custDataLst>
          </p:nvPr>
        </p:nvSpPr>
        <p:spPr bwMode="auto">
          <a:xfrm>
            <a:off x="457863" y="1378747"/>
            <a:ext cx="4104000" cy="2268000"/>
          </a:xfrm>
          <a:prstGeom prst="round2DiagRect">
            <a:avLst>
              <a:gd name="adj1" fmla="val 14866"/>
              <a:gd name="adj2" fmla="val 0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720000" rtlCol="0" anchor="t" anchorCtr="0"/>
          <a:lstStyle/>
          <a:p>
            <a:pPr lvl="0" fontAlgn="auto">
              <a:spcBef>
                <a:spcPts val="200"/>
              </a:spcBef>
              <a:spcAft>
                <a:spcPts val="0"/>
              </a:spcAft>
              <a:tabLst>
                <a:tab pos="450850" algn="l"/>
                <a:tab pos="715963" algn="l"/>
              </a:tabLst>
              <a:defRPr/>
            </a:pPr>
            <a:r>
              <a:rPr lang="fr-FR" sz="1450" b="1" kern="0" dirty="0" smtClean="0">
                <a:solidFill>
                  <a:sysClr val="windowText" lastClr="000000"/>
                </a:solidFill>
                <a:cs typeface="Arial" charset="0"/>
              </a:rPr>
              <a:t>Jérôme Bourgeais</a:t>
            </a:r>
            <a:r>
              <a:rPr lang="fr-FR" sz="1450" kern="0" dirty="0" smtClean="0">
                <a:solidFill>
                  <a:sysClr val="windowText" lastClr="000000"/>
                </a:solidFill>
                <a:cs typeface="Arial" charset="0"/>
              </a:rPr>
              <a:t>, </a:t>
            </a:r>
            <a:r>
              <a:rPr lang="fr-FR" sz="1450" i="1" kern="0" dirty="0" smtClean="0">
                <a:solidFill>
                  <a:sysClr val="windowText" lastClr="000000"/>
                </a:solidFill>
                <a:cs typeface="Arial" charset="0"/>
              </a:rPr>
              <a:t>Directeur Associé</a:t>
            </a:r>
          </a:p>
          <a:p>
            <a:pPr lvl="0" fontAlgn="auto">
              <a:spcBef>
                <a:spcPts val="200"/>
              </a:spcBef>
              <a:spcAft>
                <a:spcPts val="0"/>
              </a:spcAft>
              <a:tabLst>
                <a:tab pos="450850" algn="l"/>
                <a:tab pos="715963" algn="l"/>
              </a:tabLst>
              <a:defRPr/>
            </a:pPr>
            <a:r>
              <a:rPr lang="fr-FR" sz="1450" dirty="0" smtClean="0">
                <a:solidFill>
                  <a:srgbClr val="B10034"/>
                </a:solidFill>
                <a:cs typeface="Arial" charset="0"/>
                <a:hlinkClick r:id="rId8"/>
              </a:rPr>
              <a:t>jerome.bourgeais@capgemini.com</a:t>
            </a:r>
          </a:p>
          <a:p>
            <a:pPr lvl="0" fontAlgn="auto">
              <a:spcBef>
                <a:spcPts val="200"/>
              </a:spcBef>
              <a:spcAft>
                <a:spcPts val="0"/>
              </a:spcAft>
              <a:tabLst>
                <a:tab pos="450850" algn="l"/>
                <a:tab pos="715963" algn="l"/>
              </a:tabLst>
              <a:defRPr/>
            </a:pPr>
            <a:endParaRPr lang="fr-FR" sz="1450" b="1" kern="0" dirty="0" smtClean="0">
              <a:solidFill>
                <a:sysClr val="windowText" lastClr="000000"/>
              </a:solidFill>
              <a:cs typeface="Arial" charset="0"/>
            </a:endParaRPr>
          </a:p>
          <a:p>
            <a:pPr lvl="0" fontAlgn="auto">
              <a:spcBef>
                <a:spcPts val="200"/>
              </a:spcBef>
              <a:spcAft>
                <a:spcPts val="0"/>
              </a:spcAft>
              <a:tabLst>
                <a:tab pos="450850" algn="l"/>
                <a:tab pos="715963" algn="l"/>
              </a:tabLst>
              <a:defRPr/>
            </a:pPr>
            <a:r>
              <a:rPr lang="fr-FR" sz="1450" b="1" kern="0" dirty="0" smtClean="0">
                <a:solidFill>
                  <a:sysClr val="windowText" lastClr="000000"/>
                </a:solidFill>
                <a:cs typeface="Arial" charset="0"/>
              </a:rPr>
              <a:t>Thibault Cazenave</a:t>
            </a:r>
            <a:r>
              <a:rPr lang="fr-FR" sz="1450" kern="0" dirty="0" smtClean="0">
                <a:solidFill>
                  <a:sysClr val="windowText" lastClr="000000"/>
                </a:solidFill>
                <a:cs typeface="Arial" charset="0"/>
              </a:rPr>
              <a:t>, </a:t>
            </a:r>
            <a:r>
              <a:rPr lang="fr-FR" sz="1450" i="1" kern="0" dirty="0" smtClean="0">
                <a:solidFill>
                  <a:sysClr val="windowText" lastClr="000000"/>
                </a:solidFill>
                <a:cs typeface="Arial" charset="0"/>
              </a:rPr>
              <a:t>Senior Consultant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450850" algn="l"/>
                <a:tab pos="715963" algn="l"/>
              </a:tabLst>
              <a:defRPr/>
            </a:pPr>
            <a:r>
              <a:rPr lang="fr-FR" sz="1450" dirty="0" smtClean="0">
                <a:solidFill>
                  <a:srgbClr val="B10034"/>
                </a:solidFill>
                <a:cs typeface="Arial" charset="0"/>
                <a:hlinkClick r:id="rId9"/>
              </a:rPr>
              <a:t>thibault.cazenave@capgemini.com</a:t>
            </a:r>
            <a:endParaRPr lang="fr-FR" sz="1450" i="1" kern="0" dirty="0" smtClean="0">
              <a:solidFill>
                <a:sysClr val="windowText" lastClr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sz="2200" dirty="0" smtClean="0"/>
              <a:t>Contacts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pic>
        <p:nvPicPr>
          <p:cNvPr id="35" name="Picture 14" descr="CC-Logo_RGB_150dpi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36391" y="1590268"/>
            <a:ext cx="3346944" cy="3516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7" name="Picture 9" descr="Logo UDECAM"/>
          <p:cNvPicPr>
            <a:picLocks noChangeAspect="1" noChangeArrowheads="1"/>
          </p:cNvPicPr>
          <p:nvPr/>
        </p:nvPicPr>
        <p:blipFill>
          <a:blip r:embed="rId11" cstate="email"/>
          <a:stretch>
            <a:fillRect/>
          </a:stretch>
        </p:blipFill>
        <p:spPr bwMode="auto">
          <a:xfrm>
            <a:off x="6399618" y="4068063"/>
            <a:ext cx="1970440" cy="43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L-Shape 39"/>
          <p:cNvSpPr/>
          <p:nvPr/>
        </p:nvSpPr>
        <p:spPr bwMode="auto">
          <a:xfrm rot="16200000" flipH="1">
            <a:off x="8694865" y="1211551"/>
            <a:ext cx="800100" cy="914400"/>
          </a:xfrm>
          <a:prstGeom prst="corner">
            <a:avLst>
              <a:gd name="adj1" fmla="val 15278"/>
              <a:gd name="adj2" fmla="val 13889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41" name="L-Shape 40"/>
          <p:cNvSpPr/>
          <p:nvPr/>
        </p:nvSpPr>
        <p:spPr bwMode="auto">
          <a:xfrm rot="5400000" flipH="1">
            <a:off x="5273438" y="2901635"/>
            <a:ext cx="800100" cy="914400"/>
          </a:xfrm>
          <a:prstGeom prst="corner">
            <a:avLst>
              <a:gd name="adj1" fmla="val 15278"/>
              <a:gd name="adj2" fmla="val 13889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43" name="Round Diagonal Corner Rectangle 42"/>
          <p:cNvSpPr/>
          <p:nvPr>
            <p:custDataLst>
              <p:tags r:id="rId4"/>
            </p:custDataLst>
          </p:nvPr>
        </p:nvSpPr>
        <p:spPr bwMode="auto">
          <a:xfrm>
            <a:off x="5332838" y="1378747"/>
            <a:ext cx="4104000" cy="2268000"/>
          </a:xfrm>
          <a:prstGeom prst="round2DiagRect">
            <a:avLst>
              <a:gd name="adj1" fmla="val 14866"/>
              <a:gd name="adj2" fmla="val 0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000" tIns="720000" rIns="72000" rtlCol="0" anchor="t" anchorCtr="0"/>
          <a:lstStyle/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fr-FR" sz="1450" b="1" kern="0" dirty="0" smtClean="0">
                <a:solidFill>
                  <a:sysClr val="windowText" lastClr="000000"/>
                </a:solidFill>
              </a:rPr>
              <a:t>Marie Delamarche, </a:t>
            </a:r>
            <a:r>
              <a:rPr lang="fr-FR" sz="1450" i="1" kern="0" dirty="0" smtClean="0">
                <a:solidFill>
                  <a:sysClr val="windowText" lastClr="000000"/>
                </a:solidFill>
              </a:rPr>
              <a:t>Directrice Générale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fr-FR" sz="1450" dirty="0" smtClean="0">
                <a:solidFill>
                  <a:schemeClr val="accent2"/>
                </a:solidFill>
                <a:hlinkClick r:id="rId12"/>
              </a:rPr>
              <a:t>mdelamarche@sri-france.org</a:t>
            </a:r>
            <a:endParaRPr lang="fr-FR" sz="1450" dirty="0" smtClean="0">
              <a:solidFill>
                <a:schemeClr val="accent2"/>
              </a:solidFill>
            </a:endParaRPr>
          </a:p>
          <a:p>
            <a:pPr>
              <a:spcBef>
                <a:spcPts val="100"/>
              </a:spcBef>
              <a:spcAft>
                <a:spcPts val="0"/>
              </a:spcAft>
            </a:pPr>
            <a:endParaRPr lang="fr-FR" sz="1450" dirty="0" smtClean="0">
              <a:solidFill>
                <a:schemeClr val="accent2"/>
              </a:solidFill>
            </a:endParaRP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fr-FR" sz="1450" b="1" kern="0" dirty="0" smtClean="0">
                <a:solidFill>
                  <a:sysClr val="windowText" lastClr="000000"/>
                </a:solidFill>
              </a:rPr>
              <a:t>Myriam de Chassey, </a:t>
            </a:r>
            <a:r>
              <a:rPr lang="fr-FR" sz="1450" i="1" kern="0" dirty="0" smtClean="0">
                <a:solidFill>
                  <a:sysClr val="windowText" lastClr="000000"/>
                </a:solidFill>
              </a:rPr>
              <a:t>Responsable communication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fr-FR" sz="1450" dirty="0" smtClean="0">
                <a:solidFill>
                  <a:schemeClr val="accent2"/>
                </a:solidFill>
                <a:hlinkClick r:id="rId13"/>
              </a:rPr>
              <a:t>mdechassey@sri-france.org</a:t>
            </a:r>
            <a:endParaRPr lang="fr-FR" sz="1450" dirty="0" smtClean="0">
              <a:solidFill>
                <a:schemeClr val="accent2"/>
              </a:solidFill>
            </a:endParaRPr>
          </a:p>
        </p:txBody>
      </p:sp>
      <p:pic>
        <p:nvPicPr>
          <p:cNvPr id="38" name="7b5f23b5-b2b2-4cde-ae3c-ae2a6d6c8bf8" descr="DE74CCF9-1319-44E2-A40E-1E4220866594@home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294911" y="1446600"/>
            <a:ext cx="217985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L-Shape 64"/>
          <p:cNvSpPr/>
          <p:nvPr/>
        </p:nvSpPr>
        <p:spPr bwMode="auto">
          <a:xfrm rot="16200000" flipH="1">
            <a:off x="8694865" y="3756676"/>
            <a:ext cx="800100" cy="914400"/>
          </a:xfrm>
          <a:prstGeom prst="corner">
            <a:avLst>
              <a:gd name="adj1" fmla="val 15278"/>
              <a:gd name="adj2" fmla="val 13889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66" name="L-Shape 65"/>
          <p:cNvSpPr/>
          <p:nvPr/>
        </p:nvSpPr>
        <p:spPr bwMode="auto">
          <a:xfrm rot="5400000" flipH="1">
            <a:off x="5273438" y="5446760"/>
            <a:ext cx="800100" cy="914400"/>
          </a:xfrm>
          <a:prstGeom prst="corner">
            <a:avLst>
              <a:gd name="adj1" fmla="val 15278"/>
              <a:gd name="adj2" fmla="val 13889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1988" y="6511925"/>
            <a:ext cx="2894012" cy="201613"/>
          </a:xfrm>
        </p:spPr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473350" y="6381410"/>
            <a:ext cx="2432650" cy="47659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47809" name="think-cell Slide" r:id="rId5" imgW="270" imgH="270" progId="TCLayout.ActiveDocument.1">
              <p:embed/>
            </p:oleObj>
          </a:graphicData>
        </a:graphic>
      </p:graphicFrame>
      <p:pic>
        <p:nvPicPr>
          <p:cNvPr id="9" name="Picture 4" descr="logo SRI CP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8485" y="836640"/>
            <a:ext cx="139096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5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2800" y="836640"/>
            <a:ext cx="66813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dirty="0" smtClean="0"/>
              <a:t>Les membres du SRI et de l’UDECAM en 2012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 bwMode="auto">
          <a:xfrm>
            <a:off x="325437" y="1535140"/>
            <a:ext cx="4437063" cy="4799660"/>
          </a:xfrm>
          <a:prstGeom prst="roundRect">
            <a:avLst>
              <a:gd name="adj" fmla="val 3742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 bwMode="auto">
          <a:xfrm>
            <a:off x="5097019" y="1535140"/>
            <a:ext cx="4437063" cy="4799660"/>
          </a:xfrm>
          <a:prstGeom prst="roundRect">
            <a:avLst>
              <a:gd name="adj" fmla="val 3742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25438" y="1561386"/>
            <a:ext cx="2176462" cy="4593766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lIns="90000" rIns="90000" anchor="t"/>
          <a:lstStyle/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24/7 Media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3W Régie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Adconion Media Group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AlloCiné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Amaury Médias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Au Féminin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Caradisiac</a:t>
            </a:r>
            <a:endParaRPr lang="fr-FR" sz="14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CCM Benchmark Advertising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Dailymotion Avdertising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Express Roularta Services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Figaro Medias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France Télévisions Publicité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HI-Média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Horyzon Média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74273" y="1561386"/>
            <a:ext cx="2088232" cy="4593766"/>
          </a:xfrm>
          <a:prstGeom prst="rect">
            <a:avLst/>
          </a:prstGeom>
        </p:spPr>
        <p:txBody>
          <a:bodyPr wrap="square" lIns="90000" rIns="90000" anchor="t">
            <a:noAutofit/>
          </a:bodyPr>
          <a:lstStyle/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Lagardère Active Publicité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Leboncoin.fr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M6 Publicité Digital</a:t>
            </a:r>
          </a:p>
          <a:p>
            <a:pPr marL="193675" lvl="0" indent="-193675">
              <a:spcBef>
                <a:spcPts val="200"/>
              </a:spcBef>
              <a:spcAft>
                <a:spcPts val="200"/>
              </a:spcAft>
              <a:buClr>
                <a:srgbClr val="B10034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</a:rPr>
              <a:t>M Publicité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Microsoft Advertising France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Orange </a:t>
            </a:r>
            <a:r>
              <a:rPr lang="fr-FR" sz="14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Advertising</a:t>
            </a:r>
            <a:endParaRPr lang="fr-FR" sz="14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Prisma Media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Régie Obs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SFR Régie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Specific Media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TF1 Publicité Digital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Weborama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Yahoo! France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5090018" y="1561688"/>
            <a:ext cx="2176462" cy="4593766"/>
          </a:xfrm>
          <a:prstGeom prst="rect">
            <a:avLst/>
          </a:prstGeom>
          <a:noFill/>
          <a:ln w="3175">
            <a:noFill/>
            <a:round/>
            <a:headEnd/>
            <a:tailEnd/>
          </a:ln>
        </p:spPr>
        <p:txBody>
          <a:bodyPr lIns="90000" rIns="90000" anchor="t"/>
          <a:lstStyle/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Carat 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FMCG Fran ce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Havas Media France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Initiative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MEC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Mediacom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Media Keys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Mindshare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My Media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Neo@ogilvy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Oconnection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OMD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Phd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Poster Conseil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nb-NO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Re-mind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38853" y="1561688"/>
            <a:ext cx="2088232" cy="4593766"/>
          </a:xfrm>
          <a:prstGeom prst="rect">
            <a:avLst/>
          </a:prstGeom>
        </p:spPr>
        <p:txBody>
          <a:bodyPr wrap="square" lIns="90000" rIns="90000" anchor="t">
            <a:noAutofit/>
          </a:bodyPr>
          <a:lstStyle/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Starcom</a:t>
            </a:r>
            <a:endParaRPr lang="fr-FR" sz="14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UM</a:t>
            </a: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Vizeum</a:t>
            </a:r>
            <a:endParaRPr lang="fr-FR" sz="14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4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Zenithoptimedia</a:t>
            </a:r>
            <a:endParaRPr lang="fr-FR" sz="14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193675" indent="-193675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45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246787" name="AutoShape 3" descr="https://docs.google.com/viewer?attid=0.1&amp;pid=gmail&amp;thid=13c1ee7ef8436925&amp;url=https%3A%2F%2Fmail.google.com%2Fmail%2Fu%2F0%2F%3Fui%3D2%26ik%3D60a31e8aa9%26view%3Datt%26th%3D13c1ee7ef8436925%26attid%3D0.1%26disp%3Dsafe%26zw&amp;docid=9c8012a224824912251fadda5cdb9e0c%7Cceb78c876305dfd72b7408130651c853&amp;a=bi&amp;pagenumber=1&amp;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Dans sa méthodologie, l’étude s’appuie notamment sur le recueil de données quantitatives et la conduite d’entretiens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774980" y="2276840"/>
            <a:ext cx="2773960" cy="2880400"/>
            <a:chOff x="6863880" y="2578100"/>
            <a:chExt cx="2773960" cy="2333000"/>
          </a:xfrm>
        </p:grpSpPr>
        <p:sp>
          <p:nvSpPr>
            <p:cNvPr id="20" name="L-Shape 19"/>
            <p:cNvSpPr/>
            <p:nvPr/>
          </p:nvSpPr>
          <p:spPr bwMode="auto">
            <a:xfrm rot="16200000" flipH="1">
              <a:off x="8780590" y="2520950"/>
              <a:ext cx="800100" cy="914400"/>
            </a:xfrm>
            <a:prstGeom prst="corner">
              <a:avLst>
                <a:gd name="adj1" fmla="val 15278"/>
                <a:gd name="adj2" fmla="val 13889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21" name="L-Shape 20"/>
            <p:cNvSpPr/>
            <p:nvPr/>
          </p:nvSpPr>
          <p:spPr bwMode="auto">
            <a:xfrm rot="5400000" flipH="1">
              <a:off x="6921030" y="4053850"/>
              <a:ext cx="800100" cy="914400"/>
            </a:xfrm>
            <a:prstGeom prst="corner">
              <a:avLst>
                <a:gd name="adj1" fmla="val 15278"/>
                <a:gd name="adj2" fmla="val 13889"/>
              </a:avLst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endParaRPr lang="en-GB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11" name="Round Diagonal Corner Rectangle 10"/>
            <p:cNvSpPr/>
            <p:nvPr>
              <p:custDataLst>
                <p:tags r:id="rId7"/>
              </p:custDataLst>
            </p:nvPr>
          </p:nvSpPr>
          <p:spPr bwMode="auto">
            <a:xfrm>
              <a:off x="7011700" y="2679701"/>
              <a:ext cx="2526000" cy="2115280"/>
            </a:xfrm>
            <a:prstGeom prst="round2Diag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Aft>
                  <a:spcPts val="300"/>
                </a:spcAft>
              </a:pPr>
              <a:r>
                <a:rPr lang="fr-FR" sz="1600" b="1" dirty="0" smtClean="0">
                  <a:solidFill>
                    <a:schemeClr val="accent2"/>
                  </a:solidFill>
                </a:rPr>
                <a:t>Consolidation et Analyse</a:t>
              </a:r>
            </a:p>
            <a:p>
              <a:pPr algn="ctr" fontAlgn="auto">
                <a:spcAft>
                  <a:spcPts val="300"/>
                </a:spcAft>
              </a:pPr>
              <a:r>
                <a:rPr lang="fr-F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 données recueillies sont analysées selon des approches top-down et bottom-up</a:t>
              </a:r>
            </a:p>
            <a:p>
              <a:pPr algn="ctr" fontAlgn="auto">
                <a:spcBef>
                  <a:spcPts val="800"/>
                </a:spcBef>
                <a:spcAft>
                  <a:spcPts val="300"/>
                </a:spcAft>
              </a:pPr>
              <a:r>
                <a:rPr lang="fr-F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 marchés de l’année N et de l’année N+1 sont estimés par des extrapolations</a:t>
              </a:r>
            </a:p>
          </p:txBody>
        </p:sp>
      </p:grpSp>
      <p:sp>
        <p:nvSpPr>
          <p:cNvPr id="14" name="Right Triangle 13"/>
          <p:cNvSpPr/>
          <p:nvPr>
            <p:custDataLst>
              <p:tags r:id="rId1"/>
            </p:custDataLst>
          </p:nvPr>
        </p:nvSpPr>
        <p:spPr bwMode="auto">
          <a:xfrm rot="10800000">
            <a:off x="545659" y="2594165"/>
            <a:ext cx="146050" cy="177801"/>
          </a:xfrm>
          <a:prstGeom prst="rtTriangle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5" name="Right Triangle 14"/>
          <p:cNvSpPr/>
          <p:nvPr>
            <p:custDataLst>
              <p:tags r:id="rId2"/>
            </p:custDataLst>
          </p:nvPr>
        </p:nvSpPr>
        <p:spPr bwMode="auto">
          <a:xfrm rot="10800000">
            <a:off x="545659" y="4347795"/>
            <a:ext cx="146050" cy="177801"/>
          </a:xfrm>
          <a:prstGeom prst="rtTriangle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16" name="Right Triangle 15"/>
          <p:cNvSpPr/>
          <p:nvPr>
            <p:custDataLst>
              <p:tags r:id="rId3"/>
            </p:custDataLst>
          </p:nvPr>
        </p:nvSpPr>
        <p:spPr bwMode="auto">
          <a:xfrm rot="10800000">
            <a:off x="545659" y="6102273"/>
            <a:ext cx="146050" cy="177801"/>
          </a:xfrm>
          <a:prstGeom prst="rtTriangle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en-GB" sz="140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91711" y="1123950"/>
            <a:ext cx="0" cy="530225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>
            <p:custDataLst>
              <p:tags r:id="rId4"/>
            </p:custDataLst>
          </p:nvPr>
        </p:nvSpPr>
        <p:spPr bwMode="auto">
          <a:xfrm>
            <a:off x="546101" y="1086583"/>
            <a:ext cx="6228880" cy="1687039"/>
          </a:xfrm>
          <a:prstGeom prst="rightArrow">
            <a:avLst>
              <a:gd name="adj1" fmla="val 78741"/>
              <a:gd name="adj2" fmla="val 50000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600" b="1" dirty="0" smtClean="0">
                <a:solidFill>
                  <a:schemeClr val="accent2"/>
                </a:solidFill>
              </a:rPr>
              <a:t>Collecte de données quantitatives, </a:t>
            </a:r>
            <a:br>
              <a:rPr lang="fr-FR" sz="1600" b="1" dirty="0" smtClean="0">
                <a:solidFill>
                  <a:schemeClr val="accent2"/>
                </a:solidFill>
              </a:rPr>
            </a:br>
            <a:r>
              <a:rPr lang="fr-FR" sz="1600" b="1" dirty="0" smtClean="0">
                <a:solidFill>
                  <a:schemeClr val="accent2"/>
                </a:solidFill>
              </a:rPr>
              <a:t>sous contrôle d’un huissier</a:t>
            </a:r>
          </a:p>
          <a:p>
            <a:pPr algn="ctr" fontAlgn="auto">
              <a:spcAft>
                <a:spcPts val="300"/>
              </a:spcAft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Les membres du SRI et de l’UDECAM renseignent un tableau déclaratif sur les investissements publicitaires dans les différents segments de la publicité digitale</a:t>
            </a:r>
          </a:p>
        </p:txBody>
      </p:sp>
      <p:sp>
        <p:nvSpPr>
          <p:cNvPr id="8" name="Right Arrow 7"/>
          <p:cNvSpPr/>
          <p:nvPr>
            <p:custDataLst>
              <p:tags r:id="rId5"/>
            </p:custDataLst>
          </p:nvPr>
        </p:nvSpPr>
        <p:spPr bwMode="auto">
          <a:xfrm>
            <a:off x="546101" y="2840877"/>
            <a:ext cx="6228880" cy="1687039"/>
          </a:xfrm>
          <a:prstGeom prst="rightArrow">
            <a:avLst>
              <a:gd name="adj1" fmla="val 78741"/>
              <a:gd name="adj2" fmla="val 50000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600" b="1" dirty="0" smtClean="0">
                <a:solidFill>
                  <a:schemeClr val="accent2"/>
                </a:solidFill>
              </a:rPr>
              <a:t>Entretiens en face-à-face, couverts par </a:t>
            </a:r>
            <a:br>
              <a:rPr lang="fr-FR" sz="1600" b="1" dirty="0" smtClean="0">
                <a:solidFill>
                  <a:schemeClr val="accent2"/>
                </a:solidFill>
              </a:rPr>
            </a:br>
            <a:r>
              <a:rPr lang="fr-FR" sz="1600" b="1" dirty="0" smtClean="0">
                <a:solidFill>
                  <a:schemeClr val="accent2"/>
                </a:solidFill>
              </a:rPr>
              <a:t>accord de confidentialité</a:t>
            </a:r>
          </a:p>
          <a:p>
            <a:pPr algn="ctr" defTabSz="885825" fontAlgn="auto">
              <a:spcAft>
                <a:spcPts val="300"/>
              </a:spcAft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Capgemini Consulting réalise une série d’entretiens avec des acteurs du marché, portant sur les tendances de marché et les perspectives</a:t>
            </a:r>
          </a:p>
        </p:txBody>
      </p:sp>
      <p:sp>
        <p:nvSpPr>
          <p:cNvPr id="9" name="Right Arrow 8"/>
          <p:cNvSpPr/>
          <p:nvPr>
            <p:custDataLst>
              <p:tags r:id="rId6"/>
            </p:custDataLst>
          </p:nvPr>
        </p:nvSpPr>
        <p:spPr bwMode="auto">
          <a:xfrm>
            <a:off x="546101" y="4602380"/>
            <a:ext cx="6228880" cy="1687039"/>
          </a:xfrm>
          <a:prstGeom prst="rightArrow">
            <a:avLst>
              <a:gd name="adj1" fmla="val 78741"/>
              <a:gd name="adj2" fmla="val 50000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600" b="1" dirty="0" smtClean="0">
                <a:solidFill>
                  <a:schemeClr val="accent2"/>
                </a:solidFill>
              </a:rPr>
              <a:t>Sources d’information complémentaires</a:t>
            </a:r>
          </a:p>
          <a:p>
            <a:pPr algn="ctr" fontAlgn="auto">
              <a:spcAft>
                <a:spcPts val="300"/>
              </a:spcAft>
            </a:pP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L’étude s’appuie également sur l’analyse et le recoupement de sources d’information complémentaires : résultats financiers, données internes Capgemini, publications de syndicats professionnels…</a:t>
            </a:r>
          </a:p>
        </p:txBody>
      </p:sp>
      <p:sp>
        <p:nvSpPr>
          <p:cNvPr id="45064" name="AutoShape 8" descr="data:image/jpeg;base64,/9j/4AAQSkZJRgABAQAAAQABAAD/2wBDAAkGBwgHBgkIBwgKCgkLDRYPDQwMDRsUFRAWIB0iIiAdHx8kKDQsJCYxJx8fLT0tMTU3Ojo6Iys/RD84QzQ5Ojf/2wBDAQoKCg0MDRoPDxo3JR8lNzc3Nzc3Nzc3Nzc3Nzc3Nzc3Nzc3Nzc3Nzc3Nzc3Nzc3Nzc3Nzc3Nzc3Nzc3Nzc3Nzf/wAARCAAwAKUDASIAAhEBAxEB/8QAHAAAAQUBAQEAAAAAAAAAAAAABQADBAYHAgEI/8QAQxAAAgEDAgMEBAoGCgMAAAAAAQIDAAQRBSEGEjETIkFRYXGBoQcUFSMycpGxssEzNTZkdLMkJjQ3QkNiY3OigvDx/8QAGgEBAAIDAQAAAAAAAAAAAAAAAAEDAgQFBv/EACoRAAIBAwMDAAsAAAAAAAAAAAABAgMEESExQQUSYQYTUXGBkaGxwdHx/9oADAMBAAIRAxEAPwCbrnHmvx6neW0NxHFHDcOi9nEMkBsb5z4Ch15x3xFdXHaLqBt18IoUUKPtBP20L11efiLUEzjmu5Bny75rcbXQdNt9DGnraQmAw8rAoDzbbk+Z9NbcnGCWh7C5qWdjTpt0k2148eDNrP4TNWh02WG4hhnuxjsp2GBjx5gOp9WKDPxtxG8pc6tKpJ2VVTA9mKE2tmLjVIbHmbElwsPMOoBbGa3ifQ9Mj0WawWxt1tuzOEEY646+vxzSXZDGm5N5OxsZRxSTc/ovj9iscAcbT6xd/JurBBclS0MqDHaY6gjz8dvTRjiLWLyy1yws7Z1WKbk58rknL4O/qrJeCZWi4q0lx1M6r9u351o3G0wg4g0+dgSsaIxA67OTVNaKjLQ43WrWnb3C9WsJrJe6VUmPUuKNZJm06IW9tnu/RGfa3X2bV7bcTanpl4ttxBBhG/zAACB57bMPV0qo45daVQNXu3ttIuby2ZSyRF0J3B8qqVtxNrF7arbWUfbX7uxZ1jGI02x6PPc0BfKVBNLGrWujXM+os895hmSIAEjA2A5epJoN/XSdecFY/Hl+bX3b0BdKVVTh7iC+k1M6VrEYW43CsFwcgZwfDpvkV1xZr15pN9ax27IIWXnkBXJIDbgHw2oC00qpfxvizUVN1ZxCC3beNO4CR/5bn3VO4X4huL+5ksNRQLdxgnIGM46gjwNAWalQjiHXItFtldhzzybRx5xnzJ9FV+G54v1FBc26iKM7qpVFBHqbegDPGGqXWlafFLZsqu8wQllztgn8qg6/HcX3DdneS6rcWMCxJLdtbpl5FKjOMbg58qr+v6xf3dqmn6rbiO4hlD8wHLkYI6e3qKsd3ba5NoekyaBdQRSRQxmSGdMrMOQbE9Riso7l1s8VYvKXv/jAnAmqXUsuqW9tfSXVjBIgt3vW+c3BznJz1FKnbLgq/v7281HXriKG5uSmI7EkKAoxv7v/AE0qsbjnc6dy7SdRy7vZxnhZ10z8jN9a/aa9/jX/ABmvoNf0A+r+VYFqdpc3HEt6be2nl/psn6OJm/xnyFb4NoB9X8qyrbI2euSThRSfH6Pn/SNuKbP+OX8db/d/2Wb6jfdWDaJaXMvEtrJFbTui3qkskTEAc/UkDpW8Xe1rN9RvuqK26I67JOpSw+DAeD/2m0g/vMf3itL42hWfiHToZDhJEVGOfAuQfvrO+DLK7k4g0qVLWdo1uI2ZxExCjI3JxgVrPGejS6naRz2iFriAnCg7sp6genYe+ld6oj0iknWhh8fksccaRIqRqFRRhVHQCq9x1DFJoTyuB2kUimM+IJIBH2UKsONmghEOp2sjyp3S6EAnHmD0NRLy+1Di66jtrSDsrVGyTnIH+pj6N8CqDz4WtJHl+D1zJ1EDqCfIMQPcK6+DyBF0u4n5fnHnKk+gAYH2k0Q1e1jseFLq1h+hFbFQT47VF+D/APUTf87fcKAk8Waw+kaeDBj4xM3JGSM8vm3sqv2uicRX8K3kmpvE0g5kV5nB38wNhRbjrTJr6wimt0aRrdiWRepUjf7hQ6w44jis0ju7V3mjUKWjYANjzz099AD9M+OjjO0XUyTdI5Vm27wCHB267eNT+N0V9e0uNhlWCgj0FwKg6deT6hxnaXN1F2Tu2QmD3V5Dj/7RDjT9otJ9afzBQF1UBRgDAqkWm3wjTAbbt/Lq8VSLX+8aYjzP8ugG9dVbvjm2t7kgwgxgKeh8ce01elGBVU4z0W4uHi1LT1JnhHfVfpYG4Yekb1Fs+Ouzh5L6zYzrsTGwAY+kHpQEj4Q7eI2NtcEYmWXkB8wQSR7qsGiDOjWB/do/wis+4gv77V4kvp4exs1fs4VzsSRn29OvsrQtF/U1h/DR/hFATMUq9pUAO+U7FH5A+/MyjljY8zDOVGBu2x2G9dtqVqscbiRmEgLKFRmbA6kgDIA8c9K4j04obc9qPmbmSbp15g+3/f3U1Fps9s5ktriMSN2gPaISMM5cdD1GfbQHp1W3inlRiogWJJVkjQsMHmyxwMAbdackvmFysSiNlMyx5BJOChby9HpphdKmgV0trlAjwJCTJHkjHN3tiN+906U4ulKkgKydxZUcLjfCx8mKAkW15bTS9lA2+OZe4VDr5qSMMNxuPMVLIobpmliyaPPZOIk5EcKefG3XfHgM4onQA/UG05ZVF7BHJIVLDMHaHlHU9DsM11bXtmUZbY9xFDgRxHDKehXbvA+YzXc1qZLsT8+MQNFjHmQc+6oj6XIYYljuOVo7ZYc4+lggnO/Q4I896AkSahZmFTIx5ZGKBGjbmLYyVK4znHhiubTUISjiVkjZGk2HRVViMnyG1NWulmGWNzIg5Z2l5UTA3TlwN6b+RNrlVmKrddoJgB9LmJKkb7EZx6R7KAkTaxbRxh8TN84iFBE3MOY4BwRnHXfxxtk0081gJne5gg5xKI4yIuZySgbBHLnOM7DNefJLdgwzAkxeNxIkZwSjcwByemfvNODTWN2JzKAfjXxgqF/2uzx+dAO/H7ILHMDkyZwEjJY42OQBnbx8qkQPBcxpcRcrqwyj46ihclrJZSLNC7NIWl2WBpByuwbGxyD036VO0iGS30y2ilGJFjHMD4GgJlDvlKwSVgG75YrlYmPMw6qCBu2x2G9EaGxacYzbntQeyuJJvo9eYOMf9vdQDralaiJJO0LK4JHKjMQBsSQBkY8c9Kh6rdaekcsnYQTzIobmMPOBnGMtjAyDtvXh0Yq4dXiduaTIkQ4wzlx0I3GcemupdKlMdxBBNHHBPyllMZJUhQMLv07o9W9ASDdQqJDNGGWKUoojjZ+XAHUBduvqqdGyvGrxsGRgCpU7EeGKFzaXI7SFZoyryvIUdCV3CjcZ3Ix76n2MHxWyt7ctzdlEqc2OuBjNAP0qVKgP/9k="/>
          <p:cNvSpPr>
            <a:spLocks noChangeAspect="1" noChangeArrowheads="1"/>
          </p:cNvSpPr>
          <p:nvPr/>
        </p:nvSpPr>
        <p:spPr bwMode="auto">
          <a:xfrm>
            <a:off x="155578" y="-160338"/>
            <a:ext cx="1143000" cy="333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Bilan 2012 sur le marché du digital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1988" y="6511925"/>
            <a:ext cx="2894012" cy="201613"/>
          </a:xfrm>
        </p:spPr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711950"/>
            <a:ext cx="2311400" cy="117475"/>
          </a:xfrm>
        </p:spPr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76802" name="think-cell Slide" r:id="rId4" imgW="270" imgH="270" progId="TCLayout.ActiveDocument.1">
              <p:embed/>
            </p:oleObj>
          </a:graphicData>
        </a:graphic>
      </p:graphicFrame>
      <p:sp>
        <p:nvSpPr>
          <p:cNvPr id="7" name="Rectangle 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anchor="ctr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fr-FR" sz="1400" b="1" dirty="0" err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 pitchFamily="34" charset="0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50841" y="1031875"/>
            <a:ext cx="9282112" cy="3952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Evolution du marché de la communication online en France en Mds€</a:t>
            </a:r>
            <a:endParaRPr lang="fr-FR" dirty="0"/>
          </a:p>
        </p:txBody>
      </p:sp>
      <p:sp>
        <p:nvSpPr>
          <p:cNvPr id="1030" name="Title 2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sz="2200" dirty="0" smtClean="0"/>
              <a:t>Le ralentissement du marché publicitaire s’est étendu au digital, notamment au second semestre</a:t>
            </a:r>
          </a:p>
        </p:txBody>
      </p:sp>
      <p:sp>
        <p:nvSpPr>
          <p:cNvPr id="1050" name="Rectangle 41"/>
          <p:cNvSpPr>
            <a:spLocks noChangeArrowheads="1"/>
          </p:cNvSpPr>
          <p:nvPr/>
        </p:nvSpPr>
        <p:spPr bwMode="auto">
          <a:xfrm>
            <a:off x="203200" y="6042035"/>
            <a:ext cx="5957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800" i="1" dirty="0"/>
              <a:t>(*) Le périmètre inclut les segments suivants : </a:t>
            </a:r>
            <a:r>
              <a:rPr lang="fr-FR" sz="800" i="1" dirty="0" err="1"/>
              <a:t>Search</a:t>
            </a:r>
            <a:r>
              <a:rPr lang="fr-FR" sz="800" i="1" dirty="0"/>
              <a:t>, Display, Recherche locale, Affiliation, </a:t>
            </a:r>
            <a:r>
              <a:rPr lang="fr-FR" sz="800" i="1" dirty="0" err="1"/>
              <a:t>Emailing</a:t>
            </a:r>
            <a:r>
              <a:rPr lang="fr-FR" sz="800" i="1" dirty="0"/>
              <a:t>, Comparateurs, Mobile. Le calcul du marché total online prend en compte la déduplication des canaux. </a:t>
            </a:r>
            <a:endParaRPr lang="fr-FR" sz="800" dirty="0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1625601" y="3036888"/>
            <a:ext cx="819150" cy="1897063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3087688" y="2930526"/>
            <a:ext cx="809625" cy="2003425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4540251" y="2746376"/>
            <a:ext cx="811213" cy="2187575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5994401" y="2498726"/>
            <a:ext cx="809625" cy="2435225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7446963" y="2365376"/>
            <a:ext cx="819150" cy="2568575"/>
          </a:xfrm>
          <a:prstGeom prst="rect">
            <a:avLst/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ln w="952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>
            <a:off x="1308101" y="4933951"/>
            <a:ext cx="72834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6830" name="Rectangle 30"/>
          <p:cNvSpPr>
            <a:spLocks noChangeArrowheads="1"/>
          </p:cNvSpPr>
          <p:nvPr/>
        </p:nvSpPr>
        <p:spPr bwMode="auto">
          <a:xfrm>
            <a:off x="6230938" y="5030788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2011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1" name="Rectangle 31"/>
          <p:cNvSpPr>
            <a:spLocks noChangeArrowheads="1"/>
          </p:cNvSpPr>
          <p:nvPr/>
        </p:nvSpPr>
        <p:spPr bwMode="auto">
          <a:xfrm>
            <a:off x="6213476" y="2268538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2.561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2" name="Rectangle 32"/>
          <p:cNvSpPr>
            <a:spLocks noChangeArrowheads="1"/>
          </p:cNvSpPr>
          <p:nvPr/>
        </p:nvSpPr>
        <p:spPr bwMode="auto">
          <a:xfrm>
            <a:off x="7694613" y="5030788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2012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3" name="Rectangle 33"/>
          <p:cNvSpPr>
            <a:spLocks noChangeArrowheads="1"/>
          </p:cNvSpPr>
          <p:nvPr/>
        </p:nvSpPr>
        <p:spPr bwMode="auto">
          <a:xfrm>
            <a:off x="7667626" y="2136776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2.700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4" name="Rectangle 34"/>
          <p:cNvSpPr>
            <a:spLocks noChangeArrowheads="1"/>
          </p:cNvSpPr>
          <p:nvPr/>
        </p:nvSpPr>
        <p:spPr bwMode="auto">
          <a:xfrm>
            <a:off x="3298826" y="2701926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2.110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5" name="Rectangle 35"/>
          <p:cNvSpPr>
            <a:spLocks noChangeArrowheads="1"/>
          </p:cNvSpPr>
          <p:nvPr/>
        </p:nvSpPr>
        <p:spPr bwMode="auto">
          <a:xfrm>
            <a:off x="4778376" y="5030788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2010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6" name="Rectangle 36"/>
          <p:cNvSpPr>
            <a:spLocks noChangeArrowheads="1"/>
          </p:cNvSpPr>
          <p:nvPr/>
        </p:nvSpPr>
        <p:spPr bwMode="auto">
          <a:xfrm>
            <a:off x="4751388" y="2516188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2.305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7" name="Rectangle 37"/>
          <p:cNvSpPr>
            <a:spLocks noChangeArrowheads="1"/>
          </p:cNvSpPr>
          <p:nvPr/>
        </p:nvSpPr>
        <p:spPr bwMode="auto">
          <a:xfrm>
            <a:off x="3316288" y="5030788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2009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8" name="Rectangle 38"/>
          <p:cNvSpPr>
            <a:spLocks noChangeArrowheads="1"/>
          </p:cNvSpPr>
          <p:nvPr/>
        </p:nvSpPr>
        <p:spPr bwMode="auto">
          <a:xfrm>
            <a:off x="1863726" y="5030788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2008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6839" name="Rectangle 39"/>
          <p:cNvSpPr>
            <a:spLocks noChangeArrowheads="1"/>
          </p:cNvSpPr>
          <p:nvPr/>
        </p:nvSpPr>
        <p:spPr bwMode="auto">
          <a:xfrm>
            <a:off x="1836738" y="2806701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2.000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 rot="16200000">
            <a:off x="2411188" y="2168660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68" name="Freeform 67"/>
          <p:cNvSpPr>
            <a:spLocks/>
          </p:cNvSpPr>
          <p:nvPr/>
        </p:nvSpPr>
        <p:spPr bwMode="auto">
          <a:xfrm>
            <a:off x="2484318" y="2295727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+6%</a:t>
            </a:r>
            <a:endParaRPr lang="fr-FR" sz="1400" b="1" dirty="0">
              <a:latin typeface="+mj-lt"/>
            </a:endParaRPr>
          </a:p>
        </p:txBody>
      </p:sp>
      <p:sp>
        <p:nvSpPr>
          <p:cNvPr id="69" name="Freeform 68"/>
          <p:cNvSpPr/>
          <p:nvPr/>
        </p:nvSpPr>
        <p:spPr bwMode="auto">
          <a:xfrm rot="16200000">
            <a:off x="3886597" y="1964939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auto">
          <a:xfrm>
            <a:off x="3959727" y="2092006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+9%</a:t>
            </a:r>
            <a:endParaRPr lang="fr-FR" sz="1400" b="1" dirty="0">
              <a:latin typeface="+mj-lt"/>
            </a:endParaRPr>
          </a:p>
        </p:txBody>
      </p:sp>
      <p:sp>
        <p:nvSpPr>
          <p:cNvPr id="71" name="Freeform 70"/>
          <p:cNvSpPr/>
          <p:nvPr/>
        </p:nvSpPr>
        <p:spPr bwMode="auto">
          <a:xfrm rot="16200000">
            <a:off x="5317833" y="1838088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auto">
          <a:xfrm>
            <a:off x="5390963" y="1965155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+11%</a:t>
            </a:r>
            <a:endParaRPr lang="fr-FR" sz="1400" b="1" dirty="0">
              <a:latin typeface="+mj-lt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6798764" y="1748909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auto">
          <a:xfrm>
            <a:off x="6871894" y="1875976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+5%</a:t>
            </a:r>
            <a:endParaRPr lang="fr-FR" sz="1400" b="1" dirty="0">
              <a:latin typeface="+mj-lt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Object 335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75459" name="think-cell Slide" r:id="rId5" imgW="270" imgH="270" progId="TCLayout.ActiveDocument.1">
              <p:embed/>
            </p:oleObj>
          </a:graphicData>
        </a:graphic>
      </p:graphicFrame>
      <p:sp>
        <p:nvSpPr>
          <p:cNvPr id="335" name="Rectangle 334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fontAlgn="auto">
              <a:lnSpc>
                <a:spcPct val="90000"/>
              </a:lnSpc>
            </a:pPr>
            <a:endParaRPr lang="fr-FR" sz="1400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32770" name="Title 2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dirty="0" smtClean="0"/>
              <a:t>Un ralentissement plus marqué en France que sur les marchés américain, britannique et allemand</a:t>
            </a:r>
          </a:p>
        </p:txBody>
      </p:sp>
      <p:sp>
        <p:nvSpPr>
          <p:cNvPr id="6" name="Pentagon 5"/>
          <p:cNvSpPr/>
          <p:nvPr/>
        </p:nvSpPr>
        <p:spPr bwMode="auto">
          <a:xfrm>
            <a:off x="560390" y="3409845"/>
            <a:ext cx="1839929" cy="2682198"/>
          </a:xfrm>
          <a:prstGeom prst="homePlate">
            <a:avLst>
              <a:gd name="adj" fmla="val 13240"/>
            </a:avLst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600" b="1" dirty="0" smtClean="0">
                <a:solidFill>
                  <a:schemeClr val="bg1"/>
                </a:solidFill>
              </a:rPr>
              <a:t>Le</a:t>
            </a:r>
            <a:r>
              <a:rPr lang="fr-FR" sz="1600" b="1" dirty="0" smtClean="0">
                <a:solidFill>
                  <a:schemeClr val="bg1"/>
                </a:solidFill>
                <a:cs typeface="+mn-cs"/>
              </a:rPr>
              <a:t> deuxième </a:t>
            </a:r>
            <a:br>
              <a:rPr lang="fr-FR" sz="1600" b="1" dirty="0" smtClean="0">
                <a:solidFill>
                  <a:schemeClr val="bg1"/>
                </a:solidFill>
                <a:cs typeface="+mn-cs"/>
              </a:rPr>
            </a:br>
            <a:r>
              <a:rPr lang="fr-FR" sz="1600" b="1" dirty="0" smtClean="0">
                <a:solidFill>
                  <a:schemeClr val="bg1"/>
                </a:solidFill>
                <a:cs typeface="+mn-cs"/>
              </a:rPr>
              <a:t>semestre confirme en effet le ralentissement amorcé au S1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523346" y="3409845"/>
            <a:ext cx="6806574" cy="268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80000" tIns="72000" bIns="72000" anchor="t">
            <a:noAutofit/>
          </a:bodyPr>
          <a:lstStyle/>
          <a:p>
            <a:pPr marL="266700" indent="-26670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r>
              <a:rPr lang="fr-F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 ralentissement de la croissance du marché français du digital qui s’est accentué au second semestre (+5% au S2 vs. +6% au S1</a:t>
            </a:r>
            <a:r>
              <a:rPr lang="fr-FR" sz="1500" baseline="3000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(3)</a:t>
            </a:r>
            <a:r>
              <a:rPr lang="fr-FR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marL="723900" lvl="2" indent="-2667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Tx/>
              <a:buChar char="-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 contexte macro-économique difficile (PIB en décroissance de 0,2%</a:t>
            </a:r>
            <a:r>
              <a:rPr lang="fr-FR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(4)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au T4 2012) et en particulier pour l’industrie automobile historiquement moteur sur le digital (-13,8% </a:t>
            </a:r>
            <a:r>
              <a:rPr lang="fr-FR" sz="1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(5)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d’immatriculations sur 2011/12)</a:t>
            </a:r>
          </a:p>
          <a:p>
            <a:pPr marL="723900" lvl="2" indent="-2667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Tx/>
              <a:buChar char="-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Pas de rattrapage des investissements publicitaires à l’issue des élections</a:t>
            </a:r>
          </a:p>
          <a:p>
            <a:pPr marL="723900" lvl="2" indent="-2667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Tx/>
              <a:buChar char="-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L’arrivée à maturité des annonceurs et des secteurs historiquement affinitaires sur le digital n’a pas été compensée par l’émergence de nouveaux annonceurs traditionnels</a:t>
            </a:r>
          </a:p>
          <a:p>
            <a:pPr marL="723900" lvl="2" indent="-2667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20000"/>
              <a:buFontTx/>
              <a:buChar char="-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 conditions tarifaires plus agressives sur d’autres média</a:t>
            </a:r>
            <a:endParaRPr lang="fr-FR" sz="1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373" name="TextBox 372"/>
          <p:cNvSpPr txBox="1"/>
          <p:nvPr/>
        </p:nvSpPr>
        <p:spPr bwMode="auto">
          <a:xfrm>
            <a:off x="200339" y="6287673"/>
            <a:ext cx="5211633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Sources : (1) </a:t>
            </a:r>
            <a:r>
              <a:rPr lang="fr-FR" sz="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FrancePub</a:t>
            </a: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; (2) </a:t>
            </a:r>
            <a:r>
              <a:rPr lang="fr-FR" sz="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eMarketer</a:t>
            </a:r>
            <a:r>
              <a:rPr lang="fr-FR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; (3) Capgemini Consulting,  (4) INSEE, (5) CCFA</a:t>
            </a:r>
          </a:p>
        </p:txBody>
      </p:sp>
      <p:sp>
        <p:nvSpPr>
          <p:cNvPr id="376" name="Pentagon 375"/>
          <p:cNvSpPr/>
          <p:nvPr/>
        </p:nvSpPr>
        <p:spPr bwMode="auto">
          <a:xfrm>
            <a:off x="560390" y="1008499"/>
            <a:ext cx="1839929" cy="2175902"/>
          </a:xfrm>
          <a:prstGeom prst="homePlate">
            <a:avLst>
              <a:gd name="adj" fmla="val 13240"/>
            </a:avLst>
          </a:prstGeom>
          <a:gradFill>
            <a:gsLst>
              <a:gs pos="0">
                <a:srgbClr val="700000"/>
              </a:gs>
              <a:gs pos="80000">
                <a:srgbClr val="C00000"/>
              </a:gs>
              <a:gs pos="100000">
                <a:srgbClr val="EA0000"/>
              </a:gs>
            </a:gsLst>
            <a:lin ang="186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r>
              <a:rPr lang="fr-FR" sz="1600" b="1" dirty="0" smtClean="0">
                <a:solidFill>
                  <a:schemeClr val="bg1"/>
                </a:solidFill>
              </a:rPr>
              <a:t>Le marché français creuse son retard par rapport aux marchés US, UK et allemand</a:t>
            </a:r>
            <a:endParaRPr lang="fr-FR" sz="1600" b="1" dirty="0" smtClean="0">
              <a:solidFill>
                <a:schemeClr val="bg1"/>
              </a:solidFill>
              <a:cs typeface="+mn-cs"/>
            </a:endParaRPr>
          </a:p>
        </p:txBody>
      </p:sp>
      <p:sp>
        <p:nvSpPr>
          <p:cNvPr id="377" name="Rectangle 376"/>
          <p:cNvSpPr/>
          <p:nvPr/>
        </p:nvSpPr>
        <p:spPr bwMode="auto">
          <a:xfrm>
            <a:off x="2523346" y="1008499"/>
            <a:ext cx="6806574" cy="2175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80000" tIns="72000" bIns="72000" anchor="t">
            <a:noAutofit/>
          </a:bodyPr>
          <a:lstStyle/>
          <a:p>
            <a:pPr marL="266700" indent="-26670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aphicFrame>
        <p:nvGraphicFramePr>
          <p:cNvPr id="378" name="Table 377"/>
          <p:cNvGraphicFramePr>
            <a:graphicFrameLocks noGrp="1"/>
          </p:cNvGraphicFramePr>
          <p:nvPr/>
        </p:nvGraphicFramePr>
        <p:xfrm>
          <a:off x="2871453" y="1226499"/>
          <a:ext cx="6138982" cy="1623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791"/>
                <a:gridCol w="1224791"/>
                <a:gridCol w="1224791"/>
                <a:gridCol w="1224791"/>
                <a:gridCol w="1239818"/>
              </a:tblGrid>
              <a:tr h="346478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Evol</a:t>
                      </a:r>
                      <a:r>
                        <a:rPr lang="fr-FR" sz="1600" dirty="0" smtClean="0"/>
                        <a:t>. 11/12</a:t>
                      </a:r>
                      <a:endParaRPr lang="fr-FR" sz="1600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France</a:t>
                      </a:r>
                      <a:endParaRPr lang="fr-FR" sz="1600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  <a:solidFill>
                      <a:srgbClr val="8E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USA</a:t>
                      </a:r>
                      <a:r>
                        <a:rPr lang="fr-FR" sz="1600" baseline="30000" dirty="0" smtClean="0"/>
                        <a:t>(2)</a:t>
                      </a:r>
                      <a:endParaRPr lang="fr-FR" sz="1600" baseline="30000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UK</a:t>
                      </a:r>
                      <a:r>
                        <a:rPr kumimoji="0" lang="fr-FR" sz="16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fr-FR" sz="1600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Allemagne</a:t>
                      </a:r>
                      <a:r>
                        <a:rPr kumimoji="0" lang="fr-FR" sz="16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fr-FR" sz="1600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</a:tcPr>
                </a:tc>
              </a:tr>
              <a:tr h="63869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Pluri-média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B w="9525" cmpd="sng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2"/>
                          </a:solidFill>
                        </a:rPr>
                        <a:t>-1,9% </a:t>
                      </a:r>
                      <a:r>
                        <a:rPr lang="fr-FR" sz="1600" b="1" strike="noStrike" baseline="30000" dirty="0" smtClean="0">
                          <a:solidFill>
                            <a:schemeClr val="bg2"/>
                          </a:solidFill>
                        </a:rPr>
                        <a:t>(1)</a:t>
                      </a:r>
                      <a:endParaRPr lang="fr-FR" sz="1600" b="1" strike="noStrike" baseline="30000" dirty="0">
                        <a:solidFill>
                          <a:schemeClr val="bg2"/>
                        </a:solidFill>
                      </a:endParaRPr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B w="9525" cmpd="sng">
                      <a:solidFill>
                        <a:schemeClr val="lt1"/>
                      </a:solidFill>
                    </a:lnB>
                    <a:solidFill>
                      <a:srgbClr val="8E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+5%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B w="9525" cmpd="sng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+3%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B w="9525" cmpd="sng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+1%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B w="9525" cmpd="sng">
                      <a:solidFill>
                        <a:schemeClr val="lt1"/>
                      </a:solidFill>
                    </a:lnB>
                  </a:tcPr>
                </a:tc>
              </a:tr>
              <a:tr h="63869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Digital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  <a:lnB w="9525" cmpd="sng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2"/>
                          </a:solidFill>
                        </a:rPr>
                        <a:t>+5%</a:t>
                      </a:r>
                      <a:endParaRPr lang="fr-FR" sz="1600" b="1" dirty="0">
                        <a:solidFill>
                          <a:schemeClr val="bg2"/>
                        </a:solidFill>
                      </a:endParaRPr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  <a:lnB w="9525" cmpd="sng">
                      <a:solidFill>
                        <a:schemeClr val="lt1"/>
                      </a:solidFill>
                    </a:lnB>
                    <a:solidFill>
                      <a:srgbClr val="8E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+17%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  <a:lnB w="9525" cmpd="sng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+14%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  <a:lnB w="9525" cmpd="sng">
                      <a:solidFill>
                        <a:schemeClr val="l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+15%</a:t>
                      </a:r>
                      <a:endParaRPr lang="fr-FR" sz="1600" b="1" dirty="0"/>
                    </a:p>
                  </a:txBody>
                  <a:tcPr marL="82806" marR="82806" marT="41403" marB="41403" anchor="ctr">
                    <a:lnL w="9525" cmpd="sng">
                      <a:solidFill>
                        <a:schemeClr val="lt1"/>
                      </a:solidFill>
                    </a:lnL>
                    <a:lnR w="9525" cmpd="sng">
                      <a:solidFill>
                        <a:schemeClr val="lt1"/>
                      </a:solidFill>
                    </a:lnR>
                    <a:lnT w="9525" cmpd="sng">
                      <a:solidFill>
                        <a:schemeClr val="lt1"/>
                      </a:solidFill>
                    </a:lnT>
                    <a:lnB w="9525" cmpd="sng">
                      <a:solidFill>
                        <a:schemeClr val="lt1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379" name="TextBox 378"/>
          <p:cNvSpPr txBox="1"/>
          <p:nvPr/>
        </p:nvSpPr>
        <p:spPr bwMode="auto">
          <a:xfrm>
            <a:off x="2495806" y="2956058"/>
            <a:ext cx="4426994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(1) Estimation du marché au 1</a:t>
            </a:r>
            <a:r>
              <a:rPr lang="fr-FR" sz="11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er</a:t>
            </a:r>
            <a:r>
              <a:rPr lang="fr-FR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semestre 2012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6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222210" name="think-cell Slide" r:id="rId8" imgW="270" imgH="270" progId="TCLayout.ActiveDocument.1">
              <p:embed/>
            </p:oleObj>
          </a:graphicData>
        </a:graphic>
      </p:graphicFrame>
      <p:sp>
        <p:nvSpPr>
          <p:cNvPr id="7" name="Rectangle 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anchor="ctr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fr-FR" sz="1400" b="1" dirty="0" err="1">
              <a:solidFill>
                <a:schemeClr val="tx1">
                  <a:lumMod val="75000"/>
                  <a:lumOff val="25000"/>
                </a:schemeClr>
              </a:solidFill>
              <a:latin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50841" y="1031875"/>
            <a:ext cx="9282112" cy="39528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Evolution du marché sur les principaux canaux de la communication online</a:t>
            </a:r>
          </a:p>
          <a:p>
            <a:pPr>
              <a:defRPr/>
            </a:pPr>
            <a:r>
              <a:rPr lang="fr-FR" dirty="0" smtClean="0"/>
              <a:t>2010 - 2011 – 2012 en M€</a:t>
            </a:r>
            <a:endParaRPr lang="fr-FR" dirty="0"/>
          </a:p>
        </p:txBody>
      </p:sp>
      <p:sp>
        <p:nvSpPr>
          <p:cNvPr id="2054" name="Title 2"/>
          <p:cNvSpPr>
            <a:spLocks noGrp="1"/>
          </p:cNvSpPr>
          <p:nvPr>
            <p:ph type="title"/>
          </p:nvPr>
        </p:nvSpPr>
        <p:spPr>
          <a:xfrm>
            <a:off x="350836" y="104918"/>
            <a:ext cx="9555163" cy="765175"/>
          </a:xfrm>
        </p:spPr>
        <p:txBody>
          <a:bodyPr/>
          <a:lstStyle/>
          <a:p>
            <a:r>
              <a:rPr lang="fr-FR" sz="2200" dirty="0" smtClean="0">
                <a:solidFill>
                  <a:srgbClr val="6A1A41"/>
                </a:solidFill>
              </a:rPr>
              <a:t>Bilan 2012 sur les principaux segments investis par les annonceurs</a:t>
            </a:r>
            <a:endParaRPr lang="fr-FR" sz="2200" dirty="0"/>
          </a:p>
        </p:txBody>
      </p:sp>
      <p:sp>
        <p:nvSpPr>
          <p:cNvPr id="77894" name="Rectangle 70"/>
          <p:cNvSpPr>
            <a:spLocks noChangeArrowheads="1"/>
          </p:cNvSpPr>
          <p:nvPr/>
        </p:nvSpPr>
        <p:spPr bwMode="auto">
          <a:xfrm>
            <a:off x="8197851" y="5219855"/>
            <a:ext cx="5161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Mobile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95" name="Rectangle 71"/>
          <p:cNvSpPr>
            <a:spLocks noChangeArrowheads="1"/>
          </p:cNvSpPr>
          <p:nvPr/>
        </p:nvSpPr>
        <p:spPr bwMode="auto">
          <a:xfrm>
            <a:off x="6518276" y="5219855"/>
            <a:ext cx="10316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Comparateurs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96" name="Rectangle 72"/>
          <p:cNvSpPr>
            <a:spLocks noChangeArrowheads="1"/>
          </p:cNvSpPr>
          <p:nvPr/>
        </p:nvSpPr>
        <p:spPr bwMode="auto">
          <a:xfrm>
            <a:off x="5330826" y="5219855"/>
            <a:ext cx="6219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Emailing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97" name="Rectangle 73"/>
          <p:cNvSpPr>
            <a:spLocks noChangeArrowheads="1"/>
          </p:cNvSpPr>
          <p:nvPr/>
        </p:nvSpPr>
        <p:spPr bwMode="auto">
          <a:xfrm>
            <a:off x="3879851" y="5219855"/>
            <a:ext cx="7131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Affiliation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98" name="Rectangle 74"/>
          <p:cNvSpPr>
            <a:spLocks noChangeArrowheads="1"/>
          </p:cNvSpPr>
          <p:nvPr/>
        </p:nvSpPr>
        <p:spPr bwMode="auto">
          <a:xfrm>
            <a:off x="2555876" y="5219855"/>
            <a:ext cx="5240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Display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99" name="Rectangle 75"/>
          <p:cNvSpPr>
            <a:spLocks noChangeArrowheads="1"/>
          </p:cNvSpPr>
          <p:nvPr/>
        </p:nvSpPr>
        <p:spPr bwMode="auto">
          <a:xfrm>
            <a:off x="1162051" y="5219855"/>
            <a:ext cx="4878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Search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849313" y="3191573"/>
            <a:ext cx="371475" cy="193001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rgbClr val="999999"/>
              </a:gs>
            </a:gsLst>
            <a:lin ang="16200000" scaled="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2257426" y="4032455"/>
            <a:ext cx="371475" cy="108912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rgbClr val="999999"/>
              </a:gs>
            </a:gsLst>
            <a:lin ang="16200000" scaled="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3665538" y="4761410"/>
            <a:ext cx="371475" cy="360173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rgbClr val="999999"/>
              </a:gs>
            </a:gsLst>
            <a:lin ang="16200000" scaled="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5073651" y="4933604"/>
            <a:ext cx="371475" cy="18797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rgbClr val="999999"/>
              </a:gs>
            </a:gsLst>
            <a:lin ang="16200000" scaled="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6472238" y="4881946"/>
            <a:ext cx="371475" cy="239637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rgbClr val="999999"/>
              </a:gs>
            </a:gsLst>
            <a:lin ang="16200000" scaled="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7880351" y="5071360"/>
            <a:ext cx="371475" cy="50224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rgbClr val="999999"/>
              </a:gs>
            </a:gsLst>
            <a:lin ang="16200000" scaled="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1220788" y="2976331"/>
            <a:ext cx="369888" cy="2145253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2628901" y="3877480"/>
            <a:ext cx="369888" cy="1244103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4037013" y="4701142"/>
            <a:ext cx="369888" cy="420441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5445126" y="4933604"/>
            <a:ext cx="360363" cy="187979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6843713" y="4856117"/>
            <a:ext cx="369888" cy="265466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77845" name="Rectangle 21"/>
          <p:cNvSpPr>
            <a:spLocks noChangeArrowheads="1"/>
          </p:cNvSpPr>
          <p:nvPr/>
        </p:nvSpPr>
        <p:spPr bwMode="auto">
          <a:xfrm>
            <a:off x="8251826" y="5045531"/>
            <a:ext cx="369888" cy="76053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77846" name="Rectangle 22"/>
          <p:cNvSpPr>
            <a:spLocks noChangeArrowheads="1"/>
          </p:cNvSpPr>
          <p:nvPr/>
        </p:nvSpPr>
        <p:spPr bwMode="auto">
          <a:xfrm>
            <a:off x="1590676" y="2822790"/>
            <a:ext cx="371475" cy="2298792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2998788" y="3817212"/>
            <a:ext cx="371475" cy="1304371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48" name="Rectangle 24"/>
          <p:cNvSpPr>
            <a:spLocks noChangeArrowheads="1"/>
          </p:cNvSpPr>
          <p:nvPr/>
        </p:nvSpPr>
        <p:spPr bwMode="auto">
          <a:xfrm>
            <a:off x="4406901" y="4683923"/>
            <a:ext cx="371475" cy="437661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5805488" y="4933604"/>
            <a:ext cx="371475" cy="187979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50" name="Rectangle 26"/>
          <p:cNvSpPr>
            <a:spLocks noChangeArrowheads="1"/>
          </p:cNvSpPr>
          <p:nvPr/>
        </p:nvSpPr>
        <p:spPr bwMode="auto">
          <a:xfrm>
            <a:off x="7213601" y="4838898"/>
            <a:ext cx="371475" cy="282686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8621713" y="5028311"/>
            <a:ext cx="371475" cy="93272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7852" name="Line 28"/>
          <p:cNvSpPr>
            <a:spLocks noChangeShapeType="1"/>
          </p:cNvSpPr>
          <p:nvPr/>
        </p:nvSpPr>
        <p:spPr bwMode="auto">
          <a:xfrm>
            <a:off x="706438" y="5121583"/>
            <a:ext cx="8439150" cy="1435"/>
          </a:xfrm>
          <a:prstGeom prst="line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latin typeface="+mj-lt"/>
            </a:endParaRPr>
          </a:p>
        </p:txBody>
      </p:sp>
      <p:sp>
        <p:nvSpPr>
          <p:cNvPr id="77853" name="Rectangle 29"/>
          <p:cNvSpPr>
            <a:spLocks noChangeArrowheads="1"/>
          </p:cNvSpPr>
          <p:nvPr/>
        </p:nvSpPr>
        <p:spPr bwMode="auto">
          <a:xfrm>
            <a:off x="7985126" y="4864727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27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54" name="Rectangle 30"/>
          <p:cNvSpPr>
            <a:spLocks noChangeArrowheads="1"/>
          </p:cNvSpPr>
          <p:nvPr/>
        </p:nvSpPr>
        <p:spPr bwMode="auto">
          <a:xfrm>
            <a:off x="6519863" y="4675313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120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55" name="Rectangle 31"/>
          <p:cNvSpPr>
            <a:spLocks noChangeArrowheads="1"/>
          </p:cNvSpPr>
          <p:nvPr/>
        </p:nvSpPr>
        <p:spPr bwMode="auto">
          <a:xfrm>
            <a:off x="5178426" y="472697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95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56" name="Rectangle 32"/>
          <p:cNvSpPr>
            <a:spLocks noChangeArrowheads="1"/>
          </p:cNvSpPr>
          <p:nvPr/>
        </p:nvSpPr>
        <p:spPr bwMode="auto">
          <a:xfrm>
            <a:off x="3722688" y="4556212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180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57" name="Rectangle 33"/>
          <p:cNvSpPr>
            <a:spLocks noChangeArrowheads="1"/>
          </p:cNvSpPr>
          <p:nvPr/>
        </p:nvSpPr>
        <p:spPr bwMode="auto">
          <a:xfrm>
            <a:off x="2314576" y="3825822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540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906463" y="2993550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960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59" name="Rectangle 35"/>
          <p:cNvSpPr>
            <a:spLocks noChangeArrowheads="1"/>
          </p:cNvSpPr>
          <p:nvPr/>
        </p:nvSpPr>
        <p:spPr bwMode="auto">
          <a:xfrm>
            <a:off x="8347076" y="4847507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37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6900863" y="4650919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131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1" name="Rectangle 37"/>
          <p:cNvSpPr>
            <a:spLocks noChangeArrowheads="1"/>
          </p:cNvSpPr>
          <p:nvPr/>
        </p:nvSpPr>
        <p:spPr bwMode="auto">
          <a:xfrm>
            <a:off x="5530851" y="472697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95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2" name="Rectangle 38"/>
          <p:cNvSpPr>
            <a:spLocks noChangeArrowheads="1"/>
          </p:cNvSpPr>
          <p:nvPr/>
        </p:nvSpPr>
        <p:spPr bwMode="auto">
          <a:xfrm>
            <a:off x="4084638" y="4504553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207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3" name="Rectangle 39"/>
          <p:cNvSpPr>
            <a:spLocks noChangeArrowheads="1"/>
          </p:cNvSpPr>
          <p:nvPr/>
        </p:nvSpPr>
        <p:spPr bwMode="auto">
          <a:xfrm>
            <a:off x="2676526" y="3680891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616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4" name="Rectangle 40"/>
          <p:cNvSpPr>
            <a:spLocks noChangeArrowheads="1"/>
          </p:cNvSpPr>
          <p:nvPr/>
        </p:nvSpPr>
        <p:spPr bwMode="auto">
          <a:xfrm>
            <a:off x="8716963" y="4821678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48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5" name="Rectangle 41"/>
          <p:cNvSpPr>
            <a:spLocks noChangeArrowheads="1"/>
          </p:cNvSpPr>
          <p:nvPr/>
        </p:nvSpPr>
        <p:spPr bwMode="auto">
          <a:xfrm>
            <a:off x="7270751" y="4642309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140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6" name="Rectangle 42"/>
          <p:cNvSpPr>
            <a:spLocks noChangeArrowheads="1"/>
          </p:cNvSpPr>
          <p:nvPr/>
        </p:nvSpPr>
        <p:spPr bwMode="auto">
          <a:xfrm>
            <a:off x="5900738" y="472697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95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7" name="Rectangle 43"/>
          <p:cNvSpPr>
            <a:spLocks noChangeArrowheads="1"/>
          </p:cNvSpPr>
          <p:nvPr/>
        </p:nvSpPr>
        <p:spPr bwMode="auto">
          <a:xfrm>
            <a:off x="4464051" y="4478724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217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868" name="Rectangle 44"/>
          <p:cNvSpPr>
            <a:spLocks noChangeArrowheads="1"/>
          </p:cNvSpPr>
          <p:nvPr/>
        </p:nvSpPr>
        <p:spPr bwMode="auto">
          <a:xfrm>
            <a:off x="3055938" y="3612014"/>
            <a:ext cx="2741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649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900" name="Rectangle 76"/>
          <p:cNvSpPr>
            <a:spLocks noChangeArrowheads="1"/>
          </p:cNvSpPr>
          <p:nvPr/>
        </p:nvSpPr>
        <p:spPr bwMode="auto">
          <a:xfrm>
            <a:off x="1606551" y="2596068"/>
            <a:ext cx="4055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</a:t>
            </a:r>
            <a:r>
              <a:rPr kumimoji="0" lang="fr-FR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141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901" name="Rectangle 77"/>
          <p:cNvSpPr>
            <a:spLocks noChangeArrowheads="1"/>
          </p:cNvSpPr>
          <p:nvPr/>
        </p:nvSpPr>
        <p:spPr bwMode="auto">
          <a:xfrm>
            <a:off x="1155701" y="2751043"/>
            <a:ext cx="4055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1</a:t>
            </a:r>
            <a:r>
              <a:rPr kumimoji="0" lang="fr-FR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066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908" name="Rectangle 84"/>
          <p:cNvSpPr>
            <a:spLocks noChangeArrowheads="1"/>
          </p:cNvSpPr>
          <p:nvPr/>
        </p:nvSpPr>
        <p:spPr bwMode="auto">
          <a:xfrm>
            <a:off x="8859835" y="3006880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2012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909" name="Rectangle 85"/>
          <p:cNvSpPr>
            <a:spLocks noChangeArrowheads="1"/>
          </p:cNvSpPr>
          <p:nvPr/>
        </p:nvSpPr>
        <p:spPr bwMode="auto">
          <a:xfrm>
            <a:off x="8859835" y="2743355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2011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7910" name="Rectangle 86"/>
          <p:cNvSpPr>
            <a:spLocks noChangeArrowheads="1"/>
          </p:cNvSpPr>
          <p:nvPr/>
        </p:nvSpPr>
        <p:spPr bwMode="auto">
          <a:xfrm>
            <a:off x="8859835" y="2479830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2010</a:t>
            </a: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5" name="Freeform 124"/>
          <p:cNvSpPr/>
          <p:nvPr/>
        </p:nvSpPr>
        <p:spPr bwMode="auto">
          <a:xfrm rot="16200000">
            <a:off x="1136256" y="2077115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77891" name="Freeform 67"/>
          <p:cNvSpPr>
            <a:spLocks/>
          </p:cNvSpPr>
          <p:nvPr/>
        </p:nvSpPr>
        <p:spPr bwMode="auto">
          <a:xfrm>
            <a:off x="1209386" y="2204182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+7%</a:t>
            </a:r>
            <a:endParaRPr lang="fr-FR" sz="1400" b="1" dirty="0">
              <a:latin typeface="+mj-lt"/>
            </a:endParaRPr>
          </a:p>
        </p:txBody>
      </p:sp>
      <p:sp>
        <p:nvSpPr>
          <p:cNvPr id="128" name="Freeform 127"/>
          <p:cNvSpPr/>
          <p:nvPr/>
        </p:nvSpPr>
        <p:spPr bwMode="auto">
          <a:xfrm rot="16200000">
            <a:off x="2644423" y="3015266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29" name="Freeform 67"/>
          <p:cNvSpPr>
            <a:spLocks/>
          </p:cNvSpPr>
          <p:nvPr/>
        </p:nvSpPr>
        <p:spPr bwMode="auto">
          <a:xfrm>
            <a:off x="2717553" y="3142333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+5%</a:t>
            </a:r>
            <a:endParaRPr lang="fr-FR" sz="1400" b="1" dirty="0">
              <a:latin typeface="+mj-lt"/>
            </a:endParaRPr>
          </a:p>
        </p:txBody>
      </p:sp>
      <p:sp>
        <p:nvSpPr>
          <p:cNvPr id="130" name="Freeform 129"/>
          <p:cNvSpPr/>
          <p:nvPr/>
        </p:nvSpPr>
        <p:spPr bwMode="auto">
          <a:xfrm rot="16200000">
            <a:off x="4055543" y="3853289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31" name="Freeform 67"/>
          <p:cNvSpPr>
            <a:spLocks/>
          </p:cNvSpPr>
          <p:nvPr/>
        </p:nvSpPr>
        <p:spPr bwMode="auto">
          <a:xfrm>
            <a:off x="4128673" y="3980356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+5%</a:t>
            </a:r>
            <a:endParaRPr lang="fr-FR" sz="1400" b="1" dirty="0">
              <a:latin typeface="+mj-lt"/>
            </a:endParaRPr>
          </a:p>
        </p:txBody>
      </p:sp>
      <p:sp>
        <p:nvSpPr>
          <p:cNvPr id="132" name="Right Arrow 131"/>
          <p:cNvSpPr/>
          <p:nvPr/>
        </p:nvSpPr>
        <p:spPr bwMode="auto">
          <a:xfrm>
            <a:off x="5540955" y="4261054"/>
            <a:ext cx="635780" cy="420081"/>
          </a:xfrm>
          <a:prstGeom prst="right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8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33" name="Freeform 67"/>
          <p:cNvSpPr>
            <a:spLocks/>
          </p:cNvSpPr>
          <p:nvPr/>
        </p:nvSpPr>
        <p:spPr bwMode="auto">
          <a:xfrm>
            <a:off x="5541837" y="4348490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0%</a:t>
            </a:r>
            <a:endParaRPr lang="fr-FR" sz="1400" b="1" dirty="0">
              <a:latin typeface="+mj-lt"/>
            </a:endParaRPr>
          </a:p>
        </p:txBody>
      </p:sp>
      <p:sp>
        <p:nvSpPr>
          <p:cNvPr id="134" name="Freeform 133"/>
          <p:cNvSpPr/>
          <p:nvPr/>
        </p:nvSpPr>
        <p:spPr bwMode="auto">
          <a:xfrm rot="16200000">
            <a:off x="6800786" y="4095920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35" name="Freeform 67"/>
          <p:cNvSpPr>
            <a:spLocks/>
          </p:cNvSpPr>
          <p:nvPr/>
        </p:nvSpPr>
        <p:spPr bwMode="auto">
          <a:xfrm>
            <a:off x="6873916" y="4222987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+7%</a:t>
            </a:r>
            <a:endParaRPr lang="fr-FR" sz="1400" b="1" dirty="0">
              <a:latin typeface="+mj-lt"/>
            </a:endParaRPr>
          </a:p>
        </p:txBody>
      </p:sp>
      <p:sp>
        <p:nvSpPr>
          <p:cNvPr id="136" name="Freeform 135"/>
          <p:cNvSpPr/>
          <p:nvPr/>
        </p:nvSpPr>
        <p:spPr bwMode="auto">
          <a:xfrm rot="16200000">
            <a:off x="8261452" y="4285927"/>
            <a:ext cx="635780" cy="420081"/>
          </a:xfrm>
          <a:custGeom>
            <a:avLst/>
            <a:gdLst>
              <a:gd name="connsiteX0" fmla="*/ 0 w 6704036"/>
              <a:gd name="connsiteY0" fmla="*/ 801688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801688 h 3206750"/>
              <a:gd name="connsiteX0" fmla="*/ 0 w 6704036"/>
              <a:gd name="connsiteY0" fmla="*/ 2340780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7" fmla="*/ 0 w 6704036"/>
              <a:gd name="connsiteY7" fmla="*/ 2340780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704036"/>
              <a:gd name="connsiteY0" fmla="*/ 2405063 h 3206750"/>
              <a:gd name="connsiteX1" fmla="*/ 5100661 w 6704036"/>
              <a:gd name="connsiteY1" fmla="*/ 801688 h 3206750"/>
              <a:gd name="connsiteX2" fmla="*/ 5100661 w 6704036"/>
              <a:gd name="connsiteY2" fmla="*/ 0 h 3206750"/>
              <a:gd name="connsiteX3" fmla="*/ 6704036 w 6704036"/>
              <a:gd name="connsiteY3" fmla="*/ 1603375 h 3206750"/>
              <a:gd name="connsiteX4" fmla="*/ 5100661 w 6704036"/>
              <a:gd name="connsiteY4" fmla="*/ 3206750 h 3206750"/>
              <a:gd name="connsiteX5" fmla="*/ 5100661 w 6704036"/>
              <a:gd name="connsiteY5" fmla="*/ 2405063 h 3206750"/>
              <a:gd name="connsiteX6" fmla="*/ 0 w 6704036"/>
              <a:gd name="connsiteY6" fmla="*/ 2405063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  <a:gd name="connsiteX0" fmla="*/ 0 w 6684240"/>
              <a:gd name="connsiteY0" fmla="*/ 2940445 h 3206750"/>
              <a:gd name="connsiteX1" fmla="*/ 5080865 w 6684240"/>
              <a:gd name="connsiteY1" fmla="*/ 801688 h 3206750"/>
              <a:gd name="connsiteX2" fmla="*/ 5080865 w 6684240"/>
              <a:gd name="connsiteY2" fmla="*/ 0 h 3206750"/>
              <a:gd name="connsiteX3" fmla="*/ 6684240 w 6684240"/>
              <a:gd name="connsiteY3" fmla="*/ 1603375 h 3206750"/>
              <a:gd name="connsiteX4" fmla="*/ 5080865 w 6684240"/>
              <a:gd name="connsiteY4" fmla="*/ 3206750 h 3206750"/>
              <a:gd name="connsiteX5" fmla="*/ 5080865 w 6684240"/>
              <a:gd name="connsiteY5" fmla="*/ 2405063 h 3206750"/>
              <a:gd name="connsiteX6" fmla="*/ 0 w 6684240"/>
              <a:gd name="connsiteY6" fmla="*/ 294044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4240" h="3206750">
                <a:moveTo>
                  <a:pt x="0" y="2940445"/>
                </a:moveTo>
                <a:cubicBezTo>
                  <a:pt x="861937" y="885203"/>
                  <a:pt x="3380645" y="1336146"/>
                  <a:pt x="5080865" y="801688"/>
                </a:cubicBezTo>
                <a:lnTo>
                  <a:pt x="5080865" y="0"/>
                </a:lnTo>
                <a:lnTo>
                  <a:pt x="6684240" y="1603375"/>
                </a:lnTo>
                <a:lnTo>
                  <a:pt x="5080865" y="3206750"/>
                </a:lnTo>
                <a:lnTo>
                  <a:pt x="5080865" y="2405063"/>
                </a:lnTo>
                <a:cubicBezTo>
                  <a:pt x="3380645" y="2405063"/>
                  <a:pt x="1823450" y="2024128"/>
                  <a:pt x="0" y="2940445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8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8600000" scaled="0"/>
          </a:gradFill>
          <a:ln w="9525">
            <a:solidFill>
              <a:schemeClr val="accent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300"/>
              </a:spcAft>
            </a:pPr>
            <a:endParaRPr lang="fr-FR" sz="14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37" name="Freeform 67"/>
          <p:cNvSpPr>
            <a:spLocks/>
          </p:cNvSpPr>
          <p:nvPr/>
        </p:nvSpPr>
        <p:spPr bwMode="auto">
          <a:xfrm>
            <a:off x="8334582" y="4412994"/>
            <a:ext cx="524412" cy="254744"/>
          </a:xfrm>
          <a:custGeom>
            <a:avLst/>
            <a:gdLst/>
            <a:ahLst/>
            <a:cxnLst>
              <a:cxn ang="0">
                <a:pos x="0" y="232"/>
              </a:cxn>
              <a:cxn ang="0">
                <a:pos x="264" y="0"/>
              </a:cxn>
              <a:cxn ang="0">
                <a:pos x="264" y="0"/>
              </a:cxn>
              <a:cxn ang="0">
                <a:pos x="264" y="0"/>
              </a:cxn>
              <a:cxn ang="0">
                <a:pos x="528" y="232"/>
              </a:cxn>
              <a:cxn ang="0">
                <a:pos x="528" y="232"/>
              </a:cxn>
              <a:cxn ang="0">
                <a:pos x="528" y="232"/>
              </a:cxn>
              <a:cxn ang="0">
                <a:pos x="264" y="464"/>
              </a:cxn>
              <a:cxn ang="0">
                <a:pos x="264" y="464"/>
              </a:cxn>
              <a:cxn ang="0">
                <a:pos x="264" y="464"/>
              </a:cxn>
              <a:cxn ang="0">
                <a:pos x="0" y="232"/>
              </a:cxn>
              <a:cxn ang="0">
                <a:pos x="0" y="232"/>
              </a:cxn>
            </a:cxnLst>
            <a:rect l="0" t="0" r="r" b="b"/>
            <a:pathLst>
              <a:path w="528" h="464">
                <a:moveTo>
                  <a:pt x="0" y="232"/>
                </a:moveTo>
                <a:cubicBezTo>
                  <a:pt x="0" y="104"/>
                  <a:pt x="119" y="0"/>
                  <a:pt x="264" y="0"/>
                </a:cubicBezTo>
                <a:cubicBezTo>
                  <a:pt x="264" y="0"/>
                  <a:pt x="264" y="0"/>
                  <a:pt x="264" y="0"/>
                </a:cubicBezTo>
                <a:lnTo>
                  <a:pt x="264" y="0"/>
                </a:lnTo>
                <a:cubicBezTo>
                  <a:pt x="410" y="0"/>
                  <a:pt x="528" y="104"/>
                  <a:pt x="528" y="232"/>
                </a:cubicBezTo>
                <a:cubicBezTo>
                  <a:pt x="528" y="232"/>
                  <a:pt x="528" y="232"/>
                  <a:pt x="528" y="232"/>
                </a:cubicBezTo>
                <a:lnTo>
                  <a:pt x="528" y="232"/>
                </a:lnTo>
                <a:cubicBezTo>
                  <a:pt x="528" y="361"/>
                  <a:pt x="410" y="464"/>
                  <a:pt x="264" y="464"/>
                </a:cubicBezTo>
                <a:cubicBezTo>
                  <a:pt x="264" y="464"/>
                  <a:pt x="264" y="464"/>
                  <a:pt x="264" y="464"/>
                </a:cubicBezTo>
                <a:lnTo>
                  <a:pt x="264" y="464"/>
                </a:lnTo>
                <a:cubicBezTo>
                  <a:pt x="119" y="464"/>
                  <a:pt x="0" y="361"/>
                  <a:pt x="0" y="232"/>
                </a:cubicBezTo>
                <a:cubicBezTo>
                  <a:pt x="0" y="232"/>
                  <a:pt x="0" y="232"/>
                  <a:pt x="0" y="2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accent4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36000" tIns="45720" rIns="3600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 smtClean="0">
                <a:latin typeface="+mj-lt"/>
              </a:rPr>
              <a:t>+30%</a:t>
            </a:r>
            <a:endParaRPr lang="fr-FR" sz="1400" b="1" dirty="0">
              <a:latin typeface="+mj-lt"/>
            </a:endParaRPr>
          </a:p>
        </p:txBody>
      </p:sp>
      <p:sp>
        <p:nvSpPr>
          <p:cNvPr id="138" name="Rectangle 7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07413" y="3025930"/>
            <a:ext cx="257175" cy="180975"/>
          </a:xfrm>
          <a:prstGeom prst="rect">
            <a:avLst/>
          </a:prstGeom>
          <a:gradFill flip="none" rotWithShape="1">
            <a:gsLst>
              <a:gs pos="0">
                <a:srgbClr val="640000"/>
              </a:gs>
              <a:gs pos="80000">
                <a:srgbClr val="C80000"/>
              </a:gs>
              <a:gs pos="100000">
                <a:srgbClr val="FF2929"/>
              </a:gs>
            </a:gsLst>
            <a:path path="circle">
              <a:fillToRect t="100000" r="100000"/>
            </a:path>
            <a:tileRect l="-100000" b="-100000"/>
          </a:gradFill>
          <a:ln w="9525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139" name="Rectangle 8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07413" y="2759230"/>
            <a:ext cx="257175" cy="190500"/>
          </a:xfrm>
          <a:prstGeom prst="rect">
            <a:avLst/>
          </a:prstGeom>
          <a:gradFill>
            <a:gsLst>
              <a:gs pos="0">
                <a:srgbClr val="864300"/>
              </a:gs>
              <a:gs pos="80000">
                <a:srgbClr val="EC7600"/>
              </a:gs>
              <a:gs pos="100000">
                <a:srgbClr val="FFA347"/>
              </a:gs>
            </a:gsLst>
          </a:gradFill>
          <a:ln>
            <a:solidFill>
              <a:schemeClr val="tx1">
                <a:lumMod val="65000"/>
                <a:lumOff val="35000"/>
              </a:schemeClr>
            </a:solidFill>
            <a:headEnd/>
            <a:tailEnd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lt1"/>
              </a:solidFill>
              <a:latin typeface="+mj-lt"/>
              <a:cs typeface="+mn-cs"/>
            </a:endParaRPr>
          </a:p>
        </p:txBody>
      </p:sp>
      <p:sp>
        <p:nvSpPr>
          <p:cNvPr id="140" name="Rectangle 8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07413" y="2492530"/>
            <a:ext cx="257175" cy="1905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rgbClr val="6F6F6F"/>
              </a:gs>
              <a:gs pos="100000">
                <a:schemeClr val="bg2">
                  <a:lumMod val="75000"/>
                </a:schemeClr>
              </a:gs>
            </a:gsLst>
            <a:lin ang="16200000" scaled="0"/>
          </a:gra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70" name="Date Placeholder 6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71" name="Rectangle 70"/>
          <p:cNvSpPr/>
          <p:nvPr>
            <p:custDataLst>
              <p:tags r:id="rId6"/>
            </p:custDataLst>
          </p:nvPr>
        </p:nvSpPr>
        <p:spPr bwMode="auto">
          <a:xfrm>
            <a:off x="264313" y="5681047"/>
            <a:ext cx="9373527" cy="484333"/>
          </a:xfrm>
          <a:prstGeom prst="rect">
            <a:avLst/>
          </a:prstGeom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marL="266700" indent="-26670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20000"/>
            </a:pPr>
            <a:r>
              <a:rPr lang="fr-FR" sz="1600" b="1" dirty="0" smtClean="0"/>
              <a:t>La majorité des canaux de communication continuent de progresser</a:t>
            </a:r>
            <a:endParaRPr lang="fr-FR" sz="1600" b="1" dirty="0" smtClean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Principales tendances 2012 par segment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011988" y="6511925"/>
            <a:ext cx="2894012" cy="201613"/>
          </a:xfrm>
        </p:spPr>
        <p:txBody>
          <a:bodyPr/>
          <a:lstStyle/>
          <a:p>
            <a:pPr>
              <a:defRPr/>
            </a:pPr>
            <a:r>
              <a:rPr lang="fr-FR" smtClean="0"/>
              <a:t>Copyright © 2013 Capgemini Consulting.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711950"/>
            <a:ext cx="2311400" cy="117475"/>
          </a:xfrm>
        </p:spPr>
        <p:txBody>
          <a:bodyPr/>
          <a:lstStyle/>
          <a:p>
            <a:pPr>
              <a:defRPr/>
            </a:pPr>
            <a:fld id="{6A9CE626-3159-4274-8158-4292551456C4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Les acteurs interviewés dans le cadre de l’étude&amp;quot;&quot;/&gt;&lt;property id=&quot;20307&quot; value=&quot;605&quot;/&gt;&lt;/object&gt;&lt;object type=&quot;3&quot; unique_id=&quot;10005&quot;&gt;&lt;property id=&quot;20148&quot; value=&quot;5&quot;/&gt;&lt;property id=&quot;20300&quot; value=&quot;Slide 3 - &amp;quot;Les membres du SRI et de l’UDECAM en 2012&amp;quot;&quot;/&gt;&lt;property id=&quot;20307&quot; value=&quot;600&quot;/&gt;&lt;/object&gt;&lt;object type=&quot;3&quot; unique_id=&quot;10006&quot;&gt;&lt;property id=&quot;20148&quot; value=&quot;5&quot;/&gt;&lt;property id=&quot;20300&quot; value=&quot;Slide 4 - &amp;quot;Dans sa méthodologie, l’étude s’appuie, en autres, sur le recueil de données quantitatives et la conduite d’entreti&quot;/&gt;&lt;property id=&quot;20307&quot; value=&quot;576&quot;/&gt;&lt;/object&gt;&lt;object type=&quot;3&quot; unique_id=&quot;10007&quot;&gt;&lt;property id=&quot;20148&quot; value=&quot;5&quot;/&gt;&lt;property id=&quot;20300&quot; value=&quot;Slide 5 - &amp;quot;Le ralentissement de la croissance du marché de la publicité en ligne se stabilise fin 2012&amp;quot;&quot;/&gt;&lt;property id=&quot;20307&quot; value=&quot;606&quot;/&gt;&lt;/object&gt;&lt;object type=&quot;3&quot; unique_id=&quot;10008&quot;&gt;&lt;property id=&quot;20148&quot; value=&quot;5&quot;/&gt;&lt;property id=&quot;20300&quot; value=&quot;Slide 6 - &amp;quot;Une fin d’année difficile&amp;quot;&quot;/&gt;&lt;property id=&quot;20307&quot; value=&quot;630&quot;/&gt;&lt;/object&gt;&lt;object type=&quot;3&quot; unique_id=&quot;10009&quot;&gt;&lt;property id=&quot;20148&quot; value=&quot;5&quot;/&gt;&lt;property id=&quot;20300&quot; value=&quot;Slide 7 - &amp;quot;Bilan 2012 sur les principaux segments investis par les annonceurs&amp;quot;&quot;/&gt;&lt;property id=&quot;20307&quot; value=&quot;608&quot;/&gt;&lt;/object&gt;&lt;object type=&quot;3&quot; unique_id=&quot;10010&quot;&gt;&lt;property id=&quot;20148&quot; value=&quot;5&quot;/&gt;&lt;property id=&quot;20300&quot; value=&quot;Slide 8 - &amp;quot;Le Search, levier ROIste par excellence conserve la faveur des investisseurs&amp;quot;&quot;/&gt;&lt;property id=&quot;20307&quot; value=&quot;609&quot;/&gt;&lt;/object&gt;&lt;object type=&quot;3&quot; unique_id=&quot;10011&quot;&gt;&lt;property id=&quot;20148&quot; value=&quot;5&quot;/&gt;&lt;property id=&quot;20300&quot; value=&quot;Slide 9 - &amp;quot;Le marché des comparateurs reste dynamique tandis que l’affiliation et l’emailing souffrent&amp;quot;&quot;/&gt;&lt;property id=&quot;20307&quot; value=&quot;610&quot;/&gt;&lt;/object&gt;&lt;object type=&quot;3&quot; unique_id=&quot;10012&quot;&gt;&lt;property id=&quot;20148&quot; value=&quot;5&quot;/&gt;&lt;property id=&quot;20300&quot; value=&quot;Slide 10 - &amp;quot;Le display croît grâce au dynamise des opérations spéciales et de la vidéo et malgré une forte décroissance du dis&quot;/&gt;&lt;property id=&quot;20307&quot; value=&quot;611&quot;/&gt;&lt;/object&gt;&lt;object type=&quot;3&quot; unique_id=&quot;10013&quot;&gt;&lt;property id=&quot;20148&quot; value=&quot;5&quot;/&gt;&lt;property id=&quot;20300&quot; value=&quot;Slide 11 - &amp;quot;Des opérations spéciales de plus en plus complexes avec un soucis des régies de proposer une expérience sur-mesure&quot;/&gt;&lt;property id=&quot;20307&quot; value=&quot;613&quot;/&gt;&lt;/object&gt;&lt;object type=&quot;3&quot; unique_id=&quot;10014&quot;&gt;&lt;property id=&quot;20148&quot; value=&quot;5&quot;/&gt;&lt;property id=&quot;20300&quot; value=&quot;Slide 12 - &amp;quot;Un segment vidéo dynamique dominé par le replay&amp;quot;&quot;/&gt;&lt;property id=&quot;20307&quot; value=&quot;614&quot;/&gt;&lt;/object&gt;&lt;object type=&quot;3&quot; unique_id=&quot;10015&quot;&gt;&lt;property id=&quot;20148&quot; value=&quot;5&quot;/&gt;&lt;property id=&quot;20300&quot; value=&quot;Slide 13 - &amp;quot;Le mobile continue sa croissance principalement tirée par l’arrivée de l’HTML 5 et du responsive design mais reste&quot;/&gt;&lt;property id=&quot;20307&quot; value=&quot;615&quot;/&gt;&lt;/object&gt;&lt;object type=&quot;3&quot; unique_id=&quot;10016&quot;&gt;&lt;property id=&quot;20148&quot; value=&quot;5&quot;/&gt;&lt;property id=&quot;20300&quot; value=&quot;Slide 14 - &amp;quot;De nouveaux écrans : Tablette &amp;amp; Smart TV une nouvelle promesse d’usage pour le consommateur&amp;quot;&quot;/&gt;&lt;property id=&quot;20307&quot; value=&quot;631&quot;/&gt;&lt;/object&gt;&lt;object type=&quot;3&quot; unique_id=&quot;10017&quot;&gt;&lt;property id=&quot;20148&quot; value=&quot;5&quot;/&gt;&lt;property id=&quot;20300&quot; value=&quot;Slide 15 - &amp;quot;Multi-screen : les acteurs prennent de plus en plus conscience de la complémentarité des usages&amp;quot;&quot;/&gt;&lt;property id=&quot;20307&quot; value=&quot;619&quot;/&gt;&lt;/object&gt;&lt;object type=&quot;3&quot; unique_id=&quot;10018&quot;&gt;&lt;property id=&quot;20148&quot; value=&quot;5&quot;/&gt;&lt;property id=&quot;20300&quot; value=&quot;Slide 16 - &amp;quot;Le marché des AdExchanges est en cours de structuration : regroupement effectif des régies autour de place privée &quot;/&gt;&lt;property id=&quot;20307&quot; value=&quot;620&quot;/&gt;&lt;/object&gt;&lt;object type=&quot;3&quot; unique_id=&quot;10019&quot;&gt;&lt;property id=&quot;20148&quot; value=&quot;5&quot;/&gt;&lt;property id=&quot;20300&quot; value=&quot;Slide 17 - &amp;quot;La data ne représente qu’un très faible marché mais avec un potentiel de croissance élevé ; les principaux acteurs&quot;/&gt;&lt;property id=&quot;20307&quot; value=&quot;621&quot;/&gt;&lt;/object&gt;&lt;object type=&quot;3&quot; unique_id=&quot;10020&quot;&gt;&lt;property id=&quot;20148&quot; value=&quot;5&quot;/&gt;&lt;property id=&quot;20300&quot; value=&quot;Slide 18 - &amp;quot;Les enjeux de la data&amp;quot;&quot;/&gt;&lt;property id=&quot;20307&quot; value=&quot;629&quot;/&gt;&lt;/object&gt;&lt;object type=&quot;3&quot; unique_id=&quot;10021&quot;&gt;&lt;property id=&quot;20148&quot; value=&quot;5&quot;/&gt;&lt;property id=&quot;20300&quot; value=&quot;Slide 19 - &amp;quot;Au global, le marché du display amorce une double bipolarisation côté régie&amp;quot;&quot;/&gt;&lt;property id=&quot;20307&quot; value=&quot;612&quot;/&gt;&lt;/object&gt;&lt;object type=&quot;3&quot; unique_id=&quot;10022&quot;&gt;&lt;property id=&quot;20148&quot; value=&quot;5&quot;/&gt;&lt;property id=&quot;20300&quot; value=&quot;Slide 20 - &amp;quot;Social&amp;quot;&quot;/&gt;&lt;property id=&quot;20307&quot; value=&quot;623&quot;/&gt;&lt;/object&gt;&lt;object type=&quot;3&quot; unique_id=&quot;10023&quot;&gt;&lt;property id=&quot;20148&quot; value=&quot;5&quot;/&gt;&lt;property id=&quot;20300&quot; value=&quot;Slide 21 - &amp;quot;Local&amp;quot;&quot;/&gt;&lt;property id=&quot;20307&quot; value=&quot;624&quot;/&gt;&lt;/object&gt;&lt;object type=&quot;3&quot; unique_id=&quot;10024&quot;&gt;&lt;property id=&quot;20148&quot; value=&quot;5&quot;/&gt;&lt;property id=&quot;20300&quot; value=&quot;Slide 22 - &amp;quot;Attribution&amp;quot;&quot;/&gt;&lt;property id=&quot;20307&quot; value=&quot;625&quot;/&gt;&lt;/object&gt;&lt;object type=&quot;3&quot; unique_id=&quot;10025&quot;&gt;&lt;property id=&quot;20148&quot; value=&quot;5&quot;/&gt;&lt;property id=&quot;20300&quot; value=&quot;Slide 23 - &amp;quot;Sur la lancée du deuxième semestre 2012, l’année 2013 promet de rester difficile&amp;quot;&quot;/&gt;&lt;property id=&quot;20307&quot; value=&quot;627&quot;/&gt;&lt;/object&gt;&lt;object type=&quot;3&quot; unique_id=&quot;10026&quot;&gt;&lt;property id=&quot;20148&quot; value=&quot;5&quot;/&gt;&lt;property id=&quot;20300&quot; value=&quot;Slide 24 - &amp;quot;Autres&amp;quot;&quot;/&gt;&lt;property id=&quot;20307&quot; value=&quot;626&quot;/&gt;&lt;/object&gt;&lt;/object&gt;&lt;object type=&quot;8&quot; unique_id=&quot;10052&quot;&gt;&lt;/object&gt;&lt;/object&gt;&lt;/database&gt;"/>
  <p:tag name="MMPROD_NEXTUNIQUEID" val="10009"/>
  <p:tag name="SECTOMILLISECCONVERTED" val="1"/>
  <p:tag name="THINKCELLPRESENTATIONDONOTDELETE" val="&lt;?xml version=&quot;1.0&quot; encoding=&quot;UTF-16&quot; standalone=&quot;yes&quot;?&gt;&#10;&lt;root reqver=&quot;17839&quot;&gt;&lt;version val=&quot;2108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19&quot;&gt;&lt;elem m_fUsage=&quot;2.09742048900000010000E+000&quot;&gt;&lt;m_ppcolschidx val=&quot;0&quot;/&gt;&lt;m_rgb r=&quot;b6&quot; g=&quot;0&quot; b=&quot;23&quot;/&gt;&lt;/elem&gt;&lt;elem m_fUsage=&quot;2.01730074220397970000E+000&quot;&gt;&lt;m_ppcolschidx val=&quot;0&quot;/&gt;&lt;m_rgb r=&quot;fa&quot; g=&quot;66&quot; b=&quot;3&quot;/&gt;&lt;/elem&gt;&lt;elem m_fUsage=&quot;9.29345639458919460000E-001&quot;&gt;&lt;m_ppcolschidx val=&quot;0&quot;/&gt;&lt;m_rgb r=&quot;f5&quot; g=&quot;a3&quot; b=&quot;7&quot;/&gt;&lt;/elem&gt;&lt;elem m_fUsage=&quot;7.29000000000000090000E-001&quot;&gt;&lt;m_ppcolschidx val=&quot;0&quot;/&gt;&lt;m_rgb r=&quot;b5&quot; g=&quot;0&quot; b=&quot;23&quot;/&gt;&lt;/elem&gt;&lt;elem m_fUsage=&quot;6.56100000000000130000E-001&quot;&gt;&lt;m_ppcolschidx val=&quot;0&quot;/&gt;&lt;m_rgb r=&quot;ec&quot; g=&quot;76&quot; b=&quot;0&quot;/&gt;&lt;/elem&gt;&lt;elem m_fUsage=&quot;5.90490000000000180000E-001&quot;&gt;&lt;m_ppcolschidx val=&quot;0&quot;/&gt;&lt;m_rgb r=&quot;dc&quot; g=&quot;5a&quot; b=&quot;3&quot;/&gt;&lt;/elem&gt;&lt;elem m_fUsage=&quot;5.41943160909511670000E-001&quot;&gt;&lt;m_ppcolschidx val=&quot;0&quot;/&gt;&lt;m_rgb r=&quot;f8&quot; g=&quot;bb&quot; b=&quot;5&quot;/&gt;&lt;/elem&gt;&lt;elem m_fUsage=&quot;4.30467210000000160000E-001&quot;&gt;&lt;m_ppcolschidx val=&quot;0&quot;/&gt;&lt;m_rgb r=&quot;6f&quot; g=&quot;6f&quot; b=&quot;6f&quot;/&gt;&lt;/elem&gt;&lt;elem m_fUsage=&quot;3.48678440100000150000E-001&quot;&gt;&lt;m_ppcolschidx val=&quot;0&quot;/&gt;&lt;m_rgb r=&quot;80&quot; g=&quot;0&quot; b=&quot;26&quot;/&gt;&lt;/elem&gt;&lt;elem m_fUsage=&quot;3.13810596090000170000E-001&quot;&gt;&lt;m_ppcolschidx val=&quot;0&quot;/&gt;&lt;m_rgb r=&quot;ce&quot; g=&quot;9c&quot; b=&quot;4&quot;/&gt;&lt;/elem&gt;&lt;elem m_fUsage=&quot;2.85657575171521630000E-001&quot;&gt;&lt;m_ppcolschidx val=&quot;0&quot;/&gt;&lt;m_rgb r=&quot;6d&quot; g=&quot;35&quot; b=&quot;1d&quot;/&gt;&lt;/elem&gt;&lt;elem m_fUsage=&quot;2.54186582832900130000E-001&quot;&gt;&lt;m_ppcolschidx val=&quot;0&quot;/&gt;&lt;m_rgb r=&quot;fd&quot; g=&quot;91&quot; b=&quot;48&quot;/&gt;&lt;/elem&gt;&lt;elem m_fUsage=&quot;1.68677941563031790000E-001&quot;&gt;&lt;m_ppcolschidx val=&quot;0&quot;/&gt;&lt;m_rgb r=&quot;fc&quot; g=&quot;d3&quot; b=&quot;87&quot;/&gt;&lt;/elem&gt;&lt;elem m_fUsage=&quot;1.66771816996665770000E-001&quot;&gt;&lt;m_ppcolschidx val=&quot;0&quot;/&gt;&lt;m_rgb r=&quot;fa&quot; g=&quot;b4&quot; b=&quot;32&quot;/&gt;&lt;/elem&gt;&lt;elem m_fUsage=&quot;8.86293811965250810000E-002&quot;&gt;&lt;m_ppcolschidx val=&quot;0&quot;/&gt;&lt;m_rgb r=&quot;be&quot; g=&quot;6f&quot; b=&quot;3f&quot;/&gt;&lt;/elem&gt;&lt;elem m_fUsage=&quot;3.81520424476946220000E-002&quot;&gt;&lt;m_ppcolschidx val=&quot;0&quot;/&gt;&lt;m_rgb r=&quot;3&quot; g=&quot;16&quot; b=&quot;c0&quot;/&gt;&lt;/elem&gt;&lt;elem m_fUsage=&quot;3.43368382029251570000E-002&quot;&gt;&lt;m_ppcolschidx val=&quot;0&quot;/&gt;&lt;m_rgb r=&quot;2f&quot; g=&quot;75&quot; b=&quot;ca&quot;/&gt;&lt;/elem&gt;&lt;elem m_fUsage=&quot;3.09031543826326430000E-002&quot;&gt;&lt;m_ppcolschidx val=&quot;0&quot;/&gt;&lt;m_rgb r=&quot;46&quot; g=&quot;af&quot; b=&quot;ee&quot;/&gt;&lt;/elem&gt;&lt;elem m_fUsage=&quot;2.78128389443693810000E-002&quot;&gt;&lt;m_ppcolschidx val=&quot;0&quot;/&gt;&lt;m_rgb r=&quot;a5&quot; g=&quot;8f&quot; b=&quot;fa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13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4e.0Ren0q33GnV_1NFk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EQCr36Q0.AooTvApjh.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D2sumwfkGv0IYi8OQdE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2XjnT5VE6M3LFqyPxH_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2SrTY5B0qaxlaiqljDV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UQSWF.fnke9SdqTLssYs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hGpJ37650uUrvBM1y8aP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KIbG0VsEK_IXXRk9eq5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JppMPxFEuJmUaGt7uv1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AURgwbY0OwKoXn9sq8R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0K7GYyAU2VWK2AKws3k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5Pajun3HkWIOuiJp1cO_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.0V4Ov_0Wd9j6lTpZtd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24703"/>
  <p:tag name="LINEFORESCHEMECOLOR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3408049"/>
  <p:tag name="FILLFORESCHEMECOLOR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ukGsWlW0SfuorUzi0hi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.HGmFfJi0y9RzrTdqSgx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3408049"/>
  <p:tag name="FILLFORESCHEMECOLOR" val="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8S83j3OkaObGPBD4nRS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ny16dIsfkm9fRiMHqsei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wvyifXtTUCOrsmZVe51y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9bQMMOukSp4mk4cVYVB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cjWv39BkqjNn_njxeZt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gt2km20Gl.UPkcM60S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rUSfgU6y0a3NoSwlv0fs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qx5HOj1kainZNCR3kPE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4pl_b94_kyskuJFtfk8U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et7naQE.kjKtRzsMAD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liQk.eI0.TXtHwwFiJw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vrbQCtkikKrPbeev7s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PPygKwlk6CZMxxLR1_Z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e26GCdHEi2I4in.c7xh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I_v0CqLCkqHcRQtTA._m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PMPOf7ck6.lTO3wzNzV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M2D9mX5EOp6OvKN12vL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G9bqDRROUed3GMCH8vFH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mLbx9VbFUO2NC8pgRWIE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aHAfz97UyPhD5MRU4Pz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ROtfaxNkuWMoOGlpH1H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VD_z1RDHECHYfQoZNR9k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r08OeQr0KCMFs8JMA67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q1Xo9j.EC_Kgl0RSwV_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q1Xo9j.EC_Kgl0RSwV_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q1Xo9j.EC_Kgl0RSwV_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q1Xo9j.EC_Kgl0RSwV_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6KJG2lsiUGTCv9Kkzp8C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r08OeQr0KCMFs8JMA67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3408049"/>
  <p:tag name="FILLFORESCHEMECOLOR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O1EFfBEUCQjnm3ENSgR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r9gVed_GEeki7q8gSCYq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0"/>
  <p:tag name="LINEFORESCHEMECOL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XZIXZX9ECsp1rnZnpxY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6otqJJEEG9.59zz_oYt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6otqJJEEG9.59zz_oYt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4134761"/>
  <p:tag name="LINEFORESCHEMECOLOR" val="1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4134761"/>
  <p:tag name="LINEFORESCHEMECOLOR" val="1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4134761"/>
  <p:tag name="LINEFORESCHEMECOLO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jpkka5c0C1gtZLmRr9R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4FR1gJkWEmBrl4pRoeFC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_Iu_UTXFUqttuJMfGxqk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As_Qoy9E24hdlTUd8RH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aN3JErFkCMVkTjCfy3I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JeTrcaDE.it5RzTqgpV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LRfMv_1ECF7kEEaCbY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2HvdBCNIk6dibH2E0_Fh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SrDEIlA30CzWPlQ.YYSo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947074"/>
  <p:tag name="LINEFORESCHEMECOLOR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947074"/>
  <p:tag name="LINEFORESCHEMECOLOR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hlVhh.c0qEQvPlYX2P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9144453"/>
  <p:tag name="LINEFORESCHEMECOLOR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9144453"/>
  <p:tag name="LINEFORESCHEMECOLOR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9144453"/>
  <p:tag name="LINEFORESCHEMECOLOR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947074"/>
  <p:tag name="LINEFORESCHEMECOLOR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947074"/>
  <p:tag name="LINEFORESCHEMECOLOR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947074"/>
  <p:tag name="LINEFORESCHEMECOLOR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4134761"/>
  <p:tag name="LINEFORESCHEMECOLOR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6otqJJEEG9.59zz_oYt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EKkeu0uE6iRg5FuyOQ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PWwZnCOUyTsYMCdIuCt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4VqyZUPE.SewrDvqSkg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16777215"/>
  <p:tag name="LINEFORESCHEMECOLOR" val="1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16777215"/>
  <p:tag name="LINEFORESCHEMECOLOR" val="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16777215"/>
  <p:tag name="LINEFORESCHEMECOLOR" val="1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24703"/>
  <p:tag name="LINEFORESCHEMECOLOR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xVSoszaka987SG_nBJb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3421772"/>
  <p:tag name="FILLFORESCHEMECOLOR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12566463"/>
  <p:tag name="LINEFORESCHEMECOLOR" val="1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0"/>
  <p:tag name="LINEFORESCHEMECOLOR" val="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0"/>
  <p:tag name="LINEFORESCHEMECOLOR" val="1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0"/>
  <p:tag name="LINEFORESCHEMECOLOR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7VUPuoqfkeq5orygcpAn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0"/>
  <p:tag name="LINEFORESCHEMECOLOR" val="1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dRSCxkM0W8Bndam7LUG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3wPa5tnQ0Smg8yi1T8PW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6KJG2lsiUGTCv9Kkzp8C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uweCQnY0OvUJf_6Pa_U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GrZDzoGEOlS6HtrHr1Iw"/>
  <p:tag name="FILLFORECOLOR" val="192"/>
  <p:tag name="FILLFORESCHEMECOL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8chVXcRUuDINV0wm75F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eUlqd5y0GbGZooA5EYuw"/>
  <p:tag name="LINEFORECOLOR" val="8355711"/>
  <p:tag name="LINEFORESCHEMECOLOR" val="9"/>
  <p:tag name="FILLFORECOLOR" val="192"/>
  <p:tag name="FILLFORESCHEMECOL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Ty1kAz0UmWcwzPIsoCL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xVSoszaka987SG_nBJb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3421772"/>
  <p:tag name="FILLFORESCHEMECOLOR" val="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6777215"/>
  <p:tag name="FILLFORESCHEMECOLOR" val="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uweCQnY0OvUJf_6Pa_U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GrZDzoGEOlS6HtrHr1Iw"/>
  <p:tag name="FILLFORECOLOR" val="192"/>
  <p:tag name="FILLFORESCHEMECOL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8chVXcRUuDINV0wm75F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eUlqd5y0GbGZooA5EYuw"/>
  <p:tag name="LINEFORECOLOR" val="8355711"/>
  <p:tag name="LINEFORESCHEMECOLOR" val="9"/>
  <p:tag name="FILLFORECOLOR" val="192"/>
  <p:tag name="FILLFORESCHEMECOL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Q3Y_vKEEWCY7GtUDo5U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OVEPsJwE.xecyWx32VH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CpPAIv_VkCIojLEgtK0.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NofWnIt0y9bMsLEZxZ6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NK0KOmCUaxXxjl4AJCf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NofWnIt0y9bMsLEZxZ6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_NL1zRrzE2rgeAhrXz3z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  <p:tag name="LINEFORECOLOR" val="8355711"/>
  <p:tag name="LINEFORESCHEMECOLOR" val="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  <p:tag name="LINEFORECOLOR" val="8355711"/>
  <p:tag name="LINEFORESCHEMECOLOR" val="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  <p:tag name="LINEFORECOLOR" val="8355711"/>
  <p:tag name="LINEFORESCHEMECOLOR" val="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S" val="true"/>
  <p:tag name="LINEFORECOLOR" val="8355711"/>
  <p:tag name="LINEFORESCHEMECOLOR" val="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3408049"/>
  <p:tag name="FILLFORESCHEMECOLOR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192"/>
  <p:tag name="FILLFORESCHEMECOL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THINKCELLSHAPEDONOTDELETE" val="pJg0fkXC.Zkq.k1CdXOPUL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FORECOLOR" val="8355711"/>
  <p:tag name="LINEFORESCHEMECOLOR" val="9"/>
  <p:tag name="FILLFORECOLOR" val="192"/>
  <p:tag name="FILLFORESCHEMECOL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CZW5nJCUywK2LtkbPBh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j4Tvrq3kSPsbCCEi8WRQ"/>
</p:tagLst>
</file>

<file path=ppt/theme/theme1.xml><?xml version="1.0" encoding="utf-8"?>
<a:theme xmlns:a="http://schemas.openxmlformats.org/drawingml/2006/main" name="Blank">
  <a:themeElements>
    <a:clrScheme name="Custom 43">
      <a:dk1>
        <a:srgbClr val="000000"/>
      </a:dk1>
      <a:lt1>
        <a:srgbClr val="FFFFFF"/>
      </a:lt1>
      <a:dk2>
        <a:srgbClr val="6A1A41"/>
      </a:dk2>
      <a:lt2>
        <a:srgbClr val="FFFFFF"/>
      </a:lt2>
      <a:accent1>
        <a:srgbClr val="774A39"/>
      </a:accent1>
      <a:accent2>
        <a:srgbClr val="B10034"/>
      </a:accent2>
      <a:accent3>
        <a:srgbClr val="FFC000"/>
      </a:accent3>
      <a:accent4>
        <a:srgbClr val="55601C"/>
      </a:accent4>
      <a:accent5>
        <a:srgbClr val="7F7F7F"/>
      </a:accent5>
      <a:accent6>
        <a:srgbClr val="6A1A41"/>
      </a:accent6>
      <a:hlink>
        <a:srgbClr val="B10034"/>
      </a:hlink>
      <a:folHlink>
        <a:srgbClr val="BED600"/>
      </a:folHlink>
    </a:clrScheme>
    <a:fontScheme name="CC global_9_20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accent5"/>
          </a:solidFill>
        </a:ln>
        <a:effectLst/>
      </a:spPr>
      <a:bodyPr rtlCol="0" anchor="ctr"/>
      <a:lstStyle>
        <a:defPPr algn="ctr" fontAlgn="auto">
          <a:spcAft>
            <a:spcPts val="300"/>
          </a:spcAft>
          <a:defRPr sz="1400" dirty="0" err="1" smtClean="0">
            <a:solidFill>
              <a:schemeClr val="tx1">
                <a:lumMod val="85000"/>
                <a:lumOff val="15000"/>
              </a:schemeClr>
            </a:solidFill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lnSpc>
            <a:spcPct val="90000"/>
          </a:lnSpc>
          <a:defRPr sz="1200" dirty="0" err="1" smtClean="0">
            <a:solidFill>
              <a:schemeClr val="tx1">
                <a:lumMod val="85000"/>
                <a:lumOff val="15000"/>
              </a:schemeClr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B10034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45510</TotalTime>
  <Words>3233</Words>
  <Application>Microsoft Office PowerPoint</Application>
  <PresentationFormat>A4 Paper (210x297 mm)</PresentationFormat>
  <Paragraphs>603</Paragraphs>
  <Slides>27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Blank</vt:lpstr>
      <vt:lpstr>think-cell Slide</vt:lpstr>
      <vt:lpstr>Slide 1</vt:lpstr>
      <vt:lpstr>Les acteurs interviewés dans le cadre de l’étude</vt:lpstr>
      <vt:lpstr>Les membres du SRI et de l’UDECAM en 2012</vt:lpstr>
      <vt:lpstr>Dans sa méthodologie, l’étude s’appuie notamment sur le recueil de données quantitatives et la conduite d’entretiens</vt:lpstr>
      <vt:lpstr>Bilan 2012 sur le marché du digital</vt:lpstr>
      <vt:lpstr>Le ralentissement du marché publicitaire s’est étendu au digital, notamment au second semestre</vt:lpstr>
      <vt:lpstr>Un ralentissement plus marqué en France que sur les marchés américain, britannique et allemand</vt:lpstr>
      <vt:lpstr>Bilan 2012 sur les principaux segments investis par les annonceurs</vt:lpstr>
      <vt:lpstr>Principales tendances 2012 par segment</vt:lpstr>
      <vt:lpstr>Les annonceurs combinent l’ensemble des canaux de communication pour optimiser leur stratégie digitale</vt:lpstr>
      <vt:lpstr>Slide 11</vt:lpstr>
      <vt:lpstr>Slide 12</vt:lpstr>
      <vt:lpstr>Zoom sur le Display</vt:lpstr>
      <vt:lpstr>Slide 14</vt:lpstr>
      <vt:lpstr>Slide 15</vt:lpstr>
      <vt:lpstr>La vidéo, dominée par l’in-stream, demeure plébiscitée par les annonceurs</vt:lpstr>
      <vt:lpstr>Slide 17</vt:lpstr>
      <vt:lpstr>Slide 18</vt:lpstr>
      <vt:lpstr>Slide 19</vt:lpstr>
      <vt:lpstr>Slide 20</vt:lpstr>
      <vt:lpstr>Zoom sur le marché du mobile</vt:lpstr>
      <vt:lpstr>Slide 22</vt:lpstr>
      <vt:lpstr>Perspectives pour 2013</vt:lpstr>
      <vt:lpstr>L’année 2013 restera une année de croissance pour la publicité digitale</vt:lpstr>
      <vt:lpstr>Principales tendances pour 2013</vt:lpstr>
      <vt:lpstr>Contacts</vt:lpstr>
      <vt:lpstr>Slide 27</vt:lpstr>
    </vt:vector>
  </TitlesOfParts>
  <Company>Capgemini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Template</dc:title>
  <dc:creator>shipradh</dc:creator>
  <cp:lastModifiedBy>Thibault CAZENAVE</cp:lastModifiedBy>
  <cp:revision>759</cp:revision>
  <cp:lastPrinted>2011-09-22T15:06:49Z</cp:lastPrinted>
  <dcterms:created xsi:type="dcterms:W3CDTF">2012-07-03T12:23:56Z</dcterms:created>
  <dcterms:modified xsi:type="dcterms:W3CDTF">2013-01-15T11:08:48Z</dcterms:modified>
</cp:coreProperties>
</file>